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5"/>
    <p:sldMasterId id="2147483661" r:id="rId46"/>
  </p:sldMasterIdLst>
  <p:notesMasterIdLst>
    <p:notesMasterId r:id="rId100"/>
  </p:notesMasterIdLst>
  <p:sldIdLst>
    <p:sldId id="315" r:id="rId47"/>
    <p:sldId id="256" r:id="rId48"/>
    <p:sldId id="259" r:id="rId49"/>
    <p:sldId id="267" r:id="rId50"/>
    <p:sldId id="257" r:id="rId51"/>
    <p:sldId id="262" r:id="rId52"/>
    <p:sldId id="263" r:id="rId53"/>
    <p:sldId id="264" r:id="rId54"/>
    <p:sldId id="308" r:id="rId55"/>
    <p:sldId id="266" r:id="rId56"/>
    <p:sldId id="258" r:id="rId57"/>
    <p:sldId id="269" r:id="rId58"/>
    <p:sldId id="270" r:id="rId59"/>
    <p:sldId id="271" r:id="rId60"/>
    <p:sldId id="268" r:id="rId61"/>
    <p:sldId id="273" r:id="rId62"/>
    <p:sldId id="260" r:id="rId63"/>
    <p:sldId id="276" r:id="rId64"/>
    <p:sldId id="279" r:id="rId65"/>
    <p:sldId id="280" r:id="rId66"/>
    <p:sldId id="281" r:id="rId67"/>
    <p:sldId id="282" r:id="rId68"/>
    <p:sldId id="283" r:id="rId69"/>
    <p:sldId id="284" r:id="rId70"/>
    <p:sldId id="286" r:id="rId71"/>
    <p:sldId id="289" r:id="rId72"/>
    <p:sldId id="307" r:id="rId73"/>
    <p:sldId id="277" r:id="rId74"/>
    <p:sldId id="306" r:id="rId75"/>
    <p:sldId id="285" r:id="rId76"/>
    <p:sldId id="297" r:id="rId77"/>
    <p:sldId id="290" r:id="rId78"/>
    <p:sldId id="292" r:id="rId79"/>
    <p:sldId id="293" r:id="rId80"/>
    <p:sldId id="294" r:id="rId81"/>
    <p:sldId id="295" r:id="rId82"/>
    <p:sldId id="275" r:id="rId83"/>
    <p:sldId id="274" r:id="rId84"/>
    <p:sldId id="287" r:id="rId85"/>
    <p:sldId id="288" r:id="rId86"/>
    <p:sldId id="261" r:id="rId87"/>
    <p:sldId id="296" r:id="rId88"/>
    <p:sldId id="298" r:id="rId89"/>
    <p:sldId id="300" r:id="rId90"/>
    <p:sldId id="302" r:id="rId91"/>
    <p:sldId id="301" r:id="rId92"/>
    <p:sldId id="303" r:id="rId93"/>
    <p:sldId id="305" r:id="rId94"/>
    <p:sldId id="304" r:id="rId95"/>
    <p:sldId id="299" r:id="rId96"/>
    <p:sldId id="309" r:id="rId97"/>
    <p:sldId id="312" r:id="rId98"/>
    <p:sldId id="313" r:id="rId9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618" y="-2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slide" Target="slides/slide1.xml"/><Relationship Id="rId63" Type="http://schemas.openxmlformats.org/officeDocument/2006/relationships/slide" Target="slides/slide17.xml"/><Relationship Id="rId68" Type="http://schemas.openxmlformats.org/officeDocument/2006/relationships/slide" Target="slides/slide22.xml"/><Relationship Id="rId84" Type="http://schemas.openxmlformats.org/officeDocument/2006/relationships/slide" Target="slides/slide38.xml"/><Relationship Id="rId89" Type="http://schemas.openxmlformats.org/officeDocument/2006/relationships/slide" Target="slides/slide43.xml"/><Relationship Id="rId7" Type="http://schemas.openxmlformats.org/officeDocument/2006/relationships/customXml" Target="../customXml/item7.xml"/><Relationship Id="rId71" Type="http://schemas.openxmlformats.org/officeDocument/2006/relationships/slide" Target="slides/slide25.xml"/><Relationship Id="rId92" Type="http://schemas.openxmlformats.org/officeDocument/2006/relationships/slide" Target="slides/slide46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slideMaster" Target="slideMasters/slideMaster1.xml"/><Relationship Id="rId53" Type="http://schemas.openxmlformats.org/officeDocument/2006/relationships/slide" Target="slides/slide7.xml"/><Relationship Id="rId58" Type="http://schemas.openxmlformats.org/officeDocument/2006/relationships/slide" Target="slides/slide12.xml"/><Relationship Id="rId66" Type="http://schemas.openxmlformats.org/officeDocument/2006/relationships/slide" Target="slides/slide20.xml"/><Relationship Id="rId74" Type="http://schemas.openxmlformats.org/officeDocument/2006/relationships/slide" Target="slides/slide28.xml"/><Relationship Id="rId79" Type="http://schemas.openxmlformats.org/officeDocument/2006/relationships/slide" Target="slides/slide33.xml"/><Relationship Id="rId87" Type="http://schemas.openxmlformats.org/officeDocument/2006/relationships/slide" Target="slides/slide41.xml"/><Relationship Id="rId102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15.xml"/><Relationship Id="rId82" Type="http://schemas.openxmlformats.org/officeDocument/2006/relationships/slide" Target="slides/slide36.xml"/><Relationship Id="rId90" Type="http://schemas.openxmlformats.org/officeDocument/2006/relationships/slide" Target="slides/slide44.xml"/><Relationship Id="rId95" Type="http://schemas.openxmlformats.org/officeDocument/2006/relationships/slide" Target="slides/slide49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" Target="slides/slide2.xml"/><Relationship Id="rId56" Type="http://schemas.openxmlformats.org/officeDocument/2006/relationships/slide" Target="slides/slide10.xml"/><Relationship Id="rId64" Type="http://schemas.openxmlformats.org/officeDocument/2006/relationships/slide" Target="slides/slide18.xml"/><Relationship Id="rId69" Type="http://schemas.openxmlformats.org/officeDocument/2006/relationships/slide" Target="slides/slide23.xml"/><Relationship Id="rId77" Type="http://schemas.openxmlformats.org/officeDocument/2006/relationships/slide" Target="slides/slide31.xml"/><Relationship Id="rId100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slide" Target="slides/slide5.xml"/><Relationship Id="rId72" Type="http://schemas.openxmlformats.org/officeDocument/2006/relationships/slide" Target="slides/slide26.xml"/><Relationship Id="rId80" Type="http://schemas.openxmlformats.org/officeDocument/2006/relationships/slide" Target="slides/slide34.xml"/><Relationship Id="rId85" Type="http://schemas.openxmlformats.org/officeDocument/2006/relationships/slide" Target="slides/slide39.xml"/><Relationship Id="rId93" Type="http://schemas.openxmlformats.org/officeDocument/2006/relationships/slide" Target="slides/slide47.xml"/><Relationship Id="rId98" Type="http://schemas.openxmlformats.org/officeDocument/2006/relationships/slide" Target="slides/slide52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Master" Target="slideMasters/slideMaster2.xml"/><Relationship Id="rId59" Type="http://schemas.openxmlformats.org/officeDocument/2006/relationships/slide" Target="slides/slide13.xml"/><Relationship Id="rId67" Type="http://schemas.openxmlformats.org/officeDocument/2006/relationships/slide" Target="slides/slide21.xml"/><Relationship Id="rId103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8.xml"/><Relationship Id="rId62" Type="http://schemas.openxmlformats.org/officeDocument/2006/relationships/slide" Target="slides/slide16.xml"/><Relationship Id="rId70" Type="http://schemas.openxmlformats.org/officeDocument/2006/relationships/slide" Target="slides/slide24.xml"/><Relationship Id="rId75" Type="http://schemas.openxmlformats.org/officeDocument/2006/relationships/slide" Target="slides/slide29.xml"/><Relationship Id="rId83" Type="http://schemas.openxmlformats.org/officeDocument/2006/relationships/slide" Target="slides/slide37.xml"/><Relationship Id="rId88" Type="http://schemas.openxmlformats.org/officeDocument/2006/relationships/slide" Target="slides/slide42.xml"/><Relationship Id="rId91" Type="http://schemas.openxmlformats.org/officeDocument/2006/relationships/slide" Target="slides/slide45.xml"/><Relationship Id="rId96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3.xml"/><Relationship Id="rId57" Type="http://schemas.openxmlformats.org/officeDocument/2006/relationships/slide" Target="slides/slide1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6.xml"/><Relationship Id="rId60" Type="http://schemas.openxmlformats.org/officeDocument/2006/relationships/slide" Target="slides/slide14.xml"/><Relationship Id="rId65" Type="http://schemas.openxmlformats.org/officeDocument/2006/relationships/slide" Target="slides/slide19.xml"/><Relationship Id="rId73" Type="http://schemas.openxmlformats.org/officeDocument/2006/relationships/slide" Target="slides/slide27.xml"/><Relationship Id="rId78" Type="http://schemas.openxmlformats.org/officeDocument/2006/relationships/slide" Target="slides/slide32.xml"/><Relationship Id="rId81" Type="http://schemas.openxmlformats.org/officeDocument/2006/relationships/slide" Target="slides/slide35.xml"/><Relationship Id="rId86" Type="http://schemas.openxmlformats.org/officeDocument/2006/relationships/slide" Target="slides/slide40.xml"/><Relationship Id="rId94" Type="http://schemas.openxmlformats.org/officeDocument/2006/relationships/slide" Target="slides/slide48.xml"/><Relationship Id="rId99" Type="http://schemas.openxmlformats.org/officeDocument/2006/relationships/slide" Target="slides/slide53.xml"/><Relationship Id="rId10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slide" Target="slides/slide4.xml"/><Relationship Id="rId55" Type="http://schemas.openxmlformats.org/officeDocument/2006/relationships/slide" Target="slides/slide9.xml"/><Relationship Id="rId76" Type="http://schemas.openxmlformats.org/officeDocument/2006/relationships/slide" Target="slides/slide30.xml"/><Relationship Id="rId97" Type="http://schemas.openxmlformats.org/officeDocument/2006/relationships/slide" Target="slides/slide51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Objects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Gen 0</c:v>
                </c:pt>
                <c:pt idx="1">
                  <c:v>Gen 1</c:v>
                </c:pt>
                <c:pt idx="2">
                  <c:v>Gen 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1000</c:v>
                </c:pt>
                <c:pt idx="1">
                  <c:v>100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4408320"/>
        <c:axId val="335286656"/>
      </c:barChart>
      <c:catAx>
        <c:axId val="334408320"/>
        <c:scaling>
          <c:orientation val="minMax"/>
        </c:scaling>
        <c:delete val="0"/>
        <c:axPos val="b"/>
        <c:majorTickMark val="none"/>
        <c:minorTickMark val="none"/>
        <c:tickLblPos val="nextTo"/>
        <c:crossAx val="335286656"/>
        <c:crosses val="autoZero"/>
        <c:auto val="1"/>
        <c:lblAlgn val="ctr"/>
        <c:lblOffset val="100"/>
        <c:noMultiLvlLbl val="0"/>
      </c:catAx>
      <c:valAx>
        <c:axId val="33528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44083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9C8CC-9175-4F97-8C56-AB693A76E0D1}" type="datetimeFigureOut">
              <a:rPr lang="de-DE" smtClean="0"/>
              <a:t>28.10.2011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60AD-4A8D-4245-A7B4-B9FE4E8700F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18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B60AD-4A8D-4245-A7B4-B9FE4E8700F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76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B60AD-4A8D-4245-A7B4-B9FE4E8700F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78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B60AD-4A8D-4245-A7B4-B9FE4E8700F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78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B60AD-4A8D-4245-A7B4-B9FE4E8700F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78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B60AD-4A8D-4245-A7B4-B9FE4E8700F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78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B60AD-4A8D-4245-A7B4-B9FE4E8700F9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78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B60AD-4A8D-4245-A7B4-B9FE4E8700F9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78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0FF4-643E-475F-841A-9BCFAF89577C}" type="datetimeFigureOut">
              <a:rPr lang="de-DE" smtClean="0"/>
              <a:t>28.10.2011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E970-8204-44B1-AADA-84D233EBA8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50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0FF4-643E-475F-841A-9BCFAF89577C}" type="datetimeFigureOut">
              <a:rPr lang="de-DE" smtClean="0"/>
              <a:t>28.10.2011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E970-8204-44B1-AADA-84D233EBA8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1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0FF4-643E-475F-841A-9BCFAF89577C}" type="datetimeFigureOut">
              <a:rPr lang="de-DE" smtClean="0"/>
              <a:t>28.10.2011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E970-8204-44B1-AADA-84D233EBA8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94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722" y="5644121"/>
            <a:ext cx="7182892" cy="36830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60722" y="5970087"/>
            <a:ext cx="7182892" cy="623688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presenter 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and date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4"/>
            <a:ext cx="9155340" cy="6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 userDrawn="1"/>
        </p:nvSpPr>
        <p:spPr bwMode="auto">
          <a:xfrm flipV="1">
            <a:off x="-17543" y="349250"/>
            <a:ext cx="9144000" cy="11430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50000">
                <a:srgbClr val="CFC9C7"/>
              </a:gs>
              <a:gs pos="100000">
                <a:srgbClr val="21212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10800000"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el 2"/>
          <p:cNvSpPr>
            <a:spLocks noGrp="1"/>
          </p:cNvSpPr>
          <p:nvPr>
            <p:ph type="ctrTitle"/>
          </p:nvPr>
        </p:nvSpPr>
        <p:spPr>
          <a:xfrm>
            <a:off x="539552" y="3212976"/>
            <a:ext cx="6572250" cy="1143000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Sessiontitel</a:t>
            </a:r>
            <a:endParaRPr lang="de-DE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Untertitel 1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6263977" cy="823913"/>
          </a:xfrm>
        </p:spPr>
        <p:txBody>
          <a:bodyPr>
            <a:normAutofit fontScale="77500" lnSpcReduction="20000"/>
          </a:bodyPr>
          <a:lstStyle/>
          <a:p>
            <a:pPr algn="l">
              <a:defRPr/>
            </a:pPr>
            <a:r>
              <a:rPr lang="de-DE" b="1" dirty="0" smtClean="0">
                <a:solidFill>
                  <a:schemeClr val="tx1"/>
                </a:solidFill>
              </a:rPr>
              <a:t>Vorname Nachname</a:t>
            </a:r>
          </a:p>
          <a:p>
            <a:pPr algn="l">
              <a:defRPr/>
            </a:pPr>
            <a:r>
              <a:rPr lang="de-DE" dirty="0" smtClean="0">
                <a:solidFill>
                  <a:schemeClr val="tx1"/>
                </a:solidFill>
              </a:rPr>
              <a:t>E-Mail Adresse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925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100000">
                <a:srgbClr val="CFC9C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" y="726280"/>
            <a:ext cx="2087562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Picture 6" descr="ppedv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21289"/>
            <a:ext cx="1940964" cy="68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os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37" y="3526628"/>
            <a:ext cx="2201192" cy="279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27" name="Picture 3" descr="bubbleNEW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815314" y="3330712"/>
            <a:ext cx="3016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28" name="Picture 4" descr="bubbleNEW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399550" y="3243927"/>
            <a:ext cx="4746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29" name="Picture 5" descr="bubbleNEW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674820" y="3056693"/>
            <a:ext cx="3524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0" name="Picture 6" descr="bubbleNEW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582258" y="2495566"/>
            <a:ext cx="361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1" name="Picture 7" descr="bubbleNEW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747555" y="4063055"/>
            <a:ext cx="3016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2" name="Picture 8" descr="bubbleNEW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717392" y="3772037"/>
            <a:ext cx="361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3" name="Picture 9" descr="bubbleNEW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863829" y="3896367"/>
            <a:ext cx="3524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4" name="Picture 10" descr="bubbleNEW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898367" y="3574104"/>
            <a:ext cx="4762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5" name="Picture 11" descr="bubbleNEW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185932" y="3568548"/>
            <a:ext cx="69215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6" name="Picture 12" descr="bubbleNEW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216254" y="3222496"/>
            <a:ext cx="5222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7" name="Picture 13" descr="bubbleNEW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050001" y="2510296"/>
            <a:ext cx="9271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9" name="Picture 15" descr="bubbleNEW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378413" y="370704"/>
            <a:ext cx="1433568" cy="135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41" name="Picture 17" descr="bubbleNEW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8062654" y="1316546"/>
            <a:ext cx="1000495" cy="9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43" name="Picture 19" descr="bubbleNEW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057860" y="2657270"/>
            <a:ext cx="1128072" cy="106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45" name="Picture 21" descr="bubbleNEW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796654" y="2989125"/>
            <a:ext cx="1412875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47" name="Picture 23" descr="bubbleNEW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766428" y="2050654"/>
            <a:ext cx="1338824" cy="126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49" name="Picture 25" descr="bubbleNEW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164288" y="4023366"/>
            <a:ext cx="1820174" cy="172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52" name="Picture 28" descr="bubbleNEW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4886534" y="556267"/>
            <a:ext cx="2781810" cy="203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53" name="Picture 29" descr="bubbleNEW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717392" y="1515061"/>
            <a:ext cx="1300162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44" name="Picture 6" descr="bubbleNEW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717658" y="2670194"/>
            <a:ext cx="563236" cy="53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sp>
        <p:nvSpPr>
          <p:cNvPr id="45" name="Rectangle 4"/>
          <p:cNvSpPr>
            <a:spLocks noChangeArrowheads="1"/>
          </p:cNvSpPr>
          <p:nvPr userDrawn="1"/>
        </p:nvSpPr>
        <p:spPr bwMode="auto">
          <a:xfrm flipV="1">
            <a:off x="0" y="2594090"/>
            <a:ext cx="5616076" cy="121592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50000">
                <a:srgbClr val="CFC9C7"/>
              </a:gs>
              <a:gs pos="100000">
                <a:srgbClr val="21212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10800000"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2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 userDrawn="1"/>
        </p:nvSpPr>
        <p:spPr bwMode="auto">
          <a:xfrm flipV="1">
            <a:off x="-17543" y="349250"/>
            <a:ext cx="9144000" cy="11430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50000">
                <a:srgbClr val="CFC9C7"/>
              </a:gs>
              <a:gs pos="100000">
                <a:srgbClr val="21212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10800000"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el 2"/>
          <p:cNvSpPr>
            <a:spLocks noGrp="1"/>
          </p:cNvSpPr>
          <p:nvPr>
            <p:ph type="ctrTitle"/>
          </p:nvPr>
        </p:nvSpPr>
        <p:spPr>
          <a:xfrm>
            <a:off x="539552" y="3212976"/>
            <a:ext cx="6572250" cy="1143000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Sessiontitel</a:t>
            </a:r>
            <a:endParaRPr lang="de-DE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Untertitel 1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6263977" cy="823913"/>
          </a:xfrm>
        </p:spPr>
        <p:txBody>
          <a:bodyPr>
            <a:normAutofit fontScale="77500" lnSpcReduction="20000"/>
          </a:bodyPr>
          <a:lstStyle/>
          <a:p>
            <a:pPr algn="l">
              <a:defRPr/>
            </a:pPr>
            <a:r>
              <a:rPr lang="de-DE" b="1" dirty="0" smtClean="0">
                <a:solidFill>
                  <a:schemeClr val="tx1"/>
                </a:solidFill>
              </a:rPr>
              <a:t>Vorname Nachname</a:t>
            </a:r>
          </a:p>
          <a:p>
            <a:pPr algn="l">
              <a:defRPr/>
            </a:pPr>
            <a:r>
              <a:rPr lang="de-DE" dirty="0" smtClean="0">
                <a:solidFill>
                  <a:schemeClr val="tx1"/>
                </a:solidFill>
              </a:rPr>
              <a:t>E-Mail Adresse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925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100000">
                <a:srgbClr val="CFC9C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" y="726280"/>
            <a:ext cx="2087562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Picture 6" descr="ppedv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21289"/>
            <a:ext cx="1940964" cy="68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os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37" y="3526628"/>
            <a:ext cx="2201192" cy="279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27" name="Picture 3" descr="bubbleNEW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815314" y="3330712"/>
            <a:ext cx="3016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28" name="Picture 4" descr="bubbleNEW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399550" y="3243927"/>
            <a:ext cx="4746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29" name="Picture 5" descr="bubbleNEW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674820" y="3056693"/>
            <a:ext cx="3524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0" name="Picture 6" descr="bubbleNEW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582258" y="2495566"/>
            <a:ext cx="361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1" name="Picture 7" descr="bubbleNEW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747555" y="4063055"/>
            <a:ext cx="3016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2" name="Picture 8" descr="bubbleNEW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717392" y="3772037"/>
            <a:ext cx="361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3" name="Picture 9" descr="bubbleNEW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863829" y="3896367"/>
            <a:ext cx="3524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4" name="Picture 10" descr="bubbleNEW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898367" y="3574104"/>
            <a:ext cx="4762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5" name="Picture 11" descr="bubbleNEW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185932" y="3568548"/>
            <a:ext cx="69215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6" name="Picture 12" descr="bubbleNEW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216254" y="3222496"/>
            <a:ext cx="5222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7" name="Picture 13" descr="bubbleNEW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050001" y="2510296"/>
            <a:ext cx="9271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39" name="Picture 15" descr="bubbleNEW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378413" y="370704"/>
            <a:ext cx="1433568" cy="135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41" name="Picture 17" descr="bubbleNEW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8062654" y="1316546"/>
            <a:ext cx="1000495" cy="9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43" name="Picture 19" descr="bubbleNEW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057860" y="2657270"/>
            <a:ext cx="1128072" cy="106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45" name="Picture 21" descr="bubbleNEW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796654" y="2989125"/>
            <a:ext cx="1412875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47" name="Picture 23" descr="bubbleNEW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766428" y="2050654"/>
            <a:ext cx="1338824" cy="126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49" name="Picture 25" descr="bubbleNEW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164288" y="4023366"/>
            <a:ext cx="1820174" cy="172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52" name="Picture 28" descr="bubbleNEW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4886534" y="556267"/>
            <a:ext cx="2781810" cy="203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053" name="Picture 29" descr="bubbleNEW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717392" y="1515061"/>
            <a:ext cx="1300162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44" name="Picture 6" descr="bubbleNEW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717658" y="2670194"/>
            <a:ext cx="563236" cy="53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sp>
        <p:nvSpPr>
          <p:cNvPr id="45" name="Rectangle 4"/>
          <p:cNvSpPr>
            <a:spLocks noChangeArrowheads="1"/>
          </p:cNvSpPr>
          <p:nvPr userDrawn="1"/>
        </p:nvSpPr>
        <p:spPr bwMode="auto">
          <a:xfrm flipV="1">
            <a:off x="0" y="2594090"/>
            <a:ext cx="5616076" cy="121592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50000">
                <a:srgbClr val="CFC9C7"/>
              </a:gs>
              <a:gs pos="100000">
                <a:srgbClr val="21212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10800000"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6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04031" y="349250"/>
            <a:ext cx="8135937" cy="1143000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>
                <a:latin typeface="Arial" charset="0"/>
                <a:cs typeface="Arial" charset="0"/>
              </a:rPr>
              <a:t>Schlussfolien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3413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 smtClean="0">
                <a:latin typeface="Arial" charset="0"/>
                <a:cs typeface="Arial" charset="0"/>
              </a:rPr>
              <a:t>Die kommenden 4 Folien markieren jeweils das Ende des Vortrags</a:t>
            </a:r>
          </a:p>
        </p:txBody>
      </p:sp>
      <p:pic>
        <p:nvPicPr>
          <p:cNvPr id="11" name="Picture 5" descr="ADC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72" y="5934944"/>
            <a:ext cx="2195736" cy="8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925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100000">
                <a:srgbClr val="CFC9C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91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8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" y="726280"/>
            <a:ext cx="2087562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5" descr="ADC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72" y="5934944"/>
            <a:ext cx="2195736" cy="8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 noChangeArrowheads="1"/>
          </p:cNvSpPr>
          <p:nvPr userDrawn="1"/>
        </p:nvSpPr>
        <p:spPr bwMode="auto">
          <a:xfrm flipV="1">
            <a:off x="0" y="349250"/>
            <a:ext cx="9144000" cy="11430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50000">
                <a:srgbClr val="CFC9C7"/>
              </a:gs>
              <a:gs pos="100000">
                <a:srgbClr val="21212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10800000"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925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100000">
                <a:srgbClr val="CFC9C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12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0" name="Picture 9" descr="Dos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726883" y="4121424"/>
            <a:ext cx="1428750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5" descr="ADC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72" y="5934944"/>
            <a:ext cx="2195736" cy="8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925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100000">
                <a:srgbClr val="CFC9C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63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9" name="Picture 9" descr="Dos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726883" y="4121424"/>
            <a:ext cx="1428750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5" descr="ADC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72" y="5934944"/>
            <a:ext cx="2195736" cy="8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925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100000">
                <a:srgbClr val="CFC9C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6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8500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7" name="Picture 9" descr="Dos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726883" y="4121424"/>
            <a:ext cx="1428750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5" descr="ADC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72" y="5934944"/>
            <a:ext cx="2195736" cy="8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925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100000">
                <a:srgbClr val="CFC9C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9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0FF4-643E-475F-841A-9BCFAF89577C}" type="datetimeFigureOut">
              <a:rPr lang="de-DE" smtClean="0"/>
              <a:t>28.10.2011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E970-8204-44B1-AADA-84D233EBA8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3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Dos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726883" y="4121424"/>
            <a:ext cx="1428750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5" descr="ADC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72" y="5934944"/>
            <a:ext cx="2195736" cy="8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925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100000">
                <a:srgbClr val="CFC9C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92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925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100000">
                <a:srgbClr val="CFC9C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Picture 9" descr="Dos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726883" y="4121424"/>
            <a:ext cx="1428750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5" descr="ADC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72" y="5934944"/>
            <a:ext cx="2195736" cy="8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27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925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100000">
                <a:srgbClr val="CFC9C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Picture 9" descr="Dos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726883" y="4121424"/>
            <a:ext cx="1428750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5" descr="ADC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72" y="5934944"/>
            <a:ext cx="2195736" cy="8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609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925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100000">
                <a:srgbClr val="CFC9C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Picture 9" descr="Dos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726883" y="4121424"/>
            <a:ext cx="1428750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5" descr="ADC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72" y="5934944"/>
            <a:ext cx="2195736" cy="8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67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Picture 9" descr="Dos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726883" y="4121424"/>
            <a:ext cx="1428750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5" descr="ADC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72" y="5934944"/>
            <a:ext cx="2195736" cy="8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925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100000">
                <a:srgbClr val="CFC9C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0FF4-643E-475F-841A-9BCFAF89577C}" type="datetimeFigureOut">
              <a:rPr lang="de-DE" smtClean="0"/>
              <a:t>28.10.2011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E970-8204-44B1-AADA-84D233EBA8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51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0FF4-643E-475F-841A-9BCFAF89577C}" type="datetimeFigureOut">
              <a:rPr lang="de-DE" smtClean="0"/>
              <a:t>28.10.2011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E970-8204-44B1-AADA-84D233EBA8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93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0FF4-643E-475F-841A-9BCFAF89577C}" type="datetimeFigureOut">
              <a:rPr lang="de-DE" smtClean="0"/>
              <a:t>28.10.2011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E970-8204-44B1-AADA-84D233EBA8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0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0FF4-643E-475F-841A-9BCFAF89577C}" type="datetimeFigureOut">
              <a:rPr lang="de-DE" smtClean="0"/>
              <a:t>28.10.2011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E970-8204-44B1-AADA-84D233EBA8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34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0FF4-643E-475F-841A-9BCFAF89577C}" type="datetimeFigureOut">
              <a:rPr lang="de-DE" smtClean="0"/>
              <a:t>28.10.2011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E970-8204-44B1-AADA-84D233EBA8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0FF4-643E-475F-841A-9BCFAF89577C}" type="datetimeFigureOut">
              <a:rPr lang="de-DE" smtClean="0"/>
              <a:t>28.10.2011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E970-8204-44B1-AADA-84D233EBA8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0FF4-643E-475F-841A-9BCFAF89577C}" type="datetimeFigureOut">
              <a:rPr lang="de-DE" smtClean="0"/>
              <a:t>28.10.2011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E970-8204-44B1-AADA-84D233EBA8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66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EA60FF4-643E-475F-841A-9BCFAF89577C}" type="datetimeFigureOut">
              <a:rPr lang="de-DE" smtClean="0"/>
              <a:pPr/>
              <a:t>28.10.2011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67AE970-8204-44B1-AADA-84D233EBA8A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30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925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100000">
                <a:srgbClr val="CFC9C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199188"/>
            <a:ext cx="3826768" cy="52228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26. – 27. Oktober 2011 in Frankenthal </a:t>
            </a:r>
            <a:endParaRPr lang="de-DE" dirty="0"/>
          </a:p>
        </p:txBody>
      </p:sp>
      <p:pic>
        <p:nvPicPr>
          <p:cNvPr id="9" name="Picture 9" descr="Dos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726883" y="4121424"/>
            <a:ext cx="1428750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5" descr="ADC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72" y="5934944"/>
            <a:ext cx="2195736" cy="8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58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26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21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customXml" Target="../../customXml/item17.xml"/><Relationship Id="rId7" Type="http://schemas.openxmlformats.org/officeDocument/2006/relationships/image" Target="../media/image37.png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29.xml"/><Relationship Id="rId6" Type="http://schemas.microsoft.com/office/2007/relationships/hdphoto" Target="../media/hdphoto8.wdp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38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customXml" Target="../../customXml/item37.xml"/><Relationship Id="rId7" Type="http://schemas.openxmlformats.org/officeDocument/2006/relationships/customXml" Target="../../customXml/item40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42.xml"/><Relationship Id="rId6" Type="http://schemas.openxmlformats.org/officeDocument/2006/relationships/customXml" Target="../../customXml/item43.xml"/><Relationship Id="rId5" Type="http://schemas.openxmlformats.org/officeDocument/2006/relationships/customXml" Target="../../customXml/item19.xml"/><Relationship Id="rId4" Type="http://schemas.openxmlformats.org/officeDocument/2006/relationships/customXml" Target="../../customXml/item36.xml"/><Relationship Id="rId9" Type="http://schemas.openxmlformats.org/officeDocument/2006/relationships/image" Target="../media/image2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../customXml/item39.xml"/><Relationship Id="rId7" Type="http://schemas.openxmlformats.org/officeDocument/2006/relationships/slideLayout" Target="../slideLayouts/slideLayout2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32.xml"/><Relationship Id="rId6" Type="http://schemas.openxmlformats.org/officeDocument/2006/relationships/customXml" Target="../../customXml/item4.xml"/><Relationship Id="rId5" Type="http://schemas.openxmlformats.org/officeDocument/2006/relationships/customXml" Target="../../customXml/item10.xml"/><Relationship Id="rId4" Type="http://schemas.openxmlformats.org/officeDocument/2006/relationships/customXml" Target="../../customXml/item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customXml" Target="../../customXml/item41.xml"/><Relationship Id="rId7" Type="http://schemas.openxmlformats.org/officeDocument/2006/relationships/customXml" Target="../../customXml/item24.xml"/><Relationship Id="rId12" Type="http://schemas.microsoft.com/office/2007/relationships/hdphoto" Target="../media/hdphoto3.wdp"/><Relationship Id="rId17" Type="http://schemas.openxmlformats.org/officeDocument/2006/relationships/image" Target="../media/image31.png"/><Relationship Id="rId2" Type="http://schemas.openxmlformats.org/officeDocument/2006/relationships/customXml" Target="../../customXml/item28.xml"/><Relationship Id="rId16" Type="http://schemas.microsoft.com/office/2007/relationships/hdphoto" Target="../media/hdphoto5.wdp"/><Relationship Id="rId20" Type="http://schemas.openxmlformats.org/officeDocument/2006/relationships/image" Target="../media/image33.png"/><Relationship Id="rId1" Type="http://schemas.openxmlformats.org/officeDocument/2006/relationships/customXml" Target="../../customXml/item9.xml"/><Relationship Id="rId6" Type="http://schemas.openxmlformats.org/officeDocument/2006/relationships/customXml" Target="../../customXml/item26.xml"/><Relationship Id="rId11" Type="http://schemas.openxmlformats.org/officeDocument/2006/relationships/image" Target="../media/image28.png"/><Relationship Id="rId5" Type="http://schemas.openxmlformats.org/officeDocument/2006/relationships/customXml" Target="../../customXml/item13.xml"/><Relationship Id="rId15" Type="http://schemas.openxmlformats.org/officeDocument/2006/relationships/image" Target="../media/image30.png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customXml" Target="../../customXml/item1.xml"/><Relationship Id="rId9" Type="http://schemas.openxmlformats.org/officeDocument/2006/relationships/image" Target="../media/image27.png"/><Relationship Id="rId14" Type="http://schemas.microsoft.com/office/2007/relationships/hdphoto" Target="../media/hdphoto4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8.png"/><Relationship Id="rId19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44.xml"/><Relationship Id="rId1" Type="http://schemas.openxmlformats.org/officeDocument/2006/relationships/customXml" Target="../../customXml/item23.xml"/><Relationship Id="rId6" Type="http://schemas.microsoft.com/office/2007/relationships/hdphoto" Target="../media/hdphoto6.wdp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Garbage Collection</a:t>
            </a:r>
            <a:endParaRPr lang="de-DE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6263977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Patric Boscolo</a:t>
            </a:r>
          </a:p>
          <a:p>
            <a:pPr marL="0" indent="0">
              <a:buNone/>
            </a:pPr>
            <a:r>
              <a:rPr lang="de-DE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patbosc@microsoft.com</a:t>
            </a: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C:\Users\patbosc\AppData\Local\Microsoft\Windows\Temporary Internet Files\Content.IE5\J6VTT97M\MP910216639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r="43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00853"/>
            <a:ext cx="7596336" cy="49244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32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There are two Memory Blocks</a:t>
            </a:r>
          </a:p>
        </p:txBody>
      </p:sp>
    </p:spTree>
    <p:extLst>
      <p:ext uri="{BB962C8B-B14F-4D97-AF65-F5344CB8AC3E}">
        <p14:creationId xmlns:p14="http://schemas.microsoft.com/office/powerpoint/2010/main" val="29909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4370" y="4345184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0x000000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5964" y="3193056"/>
            <a:ext cx="6840760" cy="11521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4" name="Group 213"/>
          <p:cNvGrpSpPr/>
          <p:nvPr/>
        </p:nvGrpSpPr>
        <p:grpSpPr>
          <a:xfrm>
            <a:off x="1235346" y="2765623"/>
            <a:ext cx="2838453" cy="586332"/>
            <a:chOff x="1235346" y="2765623"/>
            <a:chExt cx="2838453" cy="586332"/>
          </a:xfrm>
        </p:grpSpPr>
        <p:sp>
          <p:nvSpPr>
            <p:cNvPr id="17" name="Isosceles Triangle 16"/>
            <p:cNvSpPr/>
            <p:nvPr/>
          </p:nvSpPr>
          <p:spPr>
            <a:xfrm rot="10800000">
              <a:off x="1235346" y="2909639"/>
              <a:ext cx="188568" cy="4423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Arc 17"/>
            <p:cNvSpPr/>
            <p:nvPr/>
          </p:nvSpPr>
          <p:spPr>
            <a:xfrm rot="21130140">
              <a:off x="1450265" y="2952081"/>
              <a:ext cx="626745" cy="54758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45" h="54758" stroke="0" extrusionOk="0">
                  <a:moveTo>
                    <a:pt x="85060" y="0"/>
                  </a:moveTo>
                  <a:cubicBezTo>
                    <a:pt x="202186" y="0"/>
                    <a:pt x="297136" y="10235"/>
                    <a:pt x="297136" y="22860"/>
                  </a:cubicBezTo>
                  <a:lnTo>
                    <a:pt x="85060" y="22860"/>
                  </a:lnTo>
                  <a:lnTo>
                    <a:pt x="85060" y="0"/>
                  </a:lnTo>
                  <a:close/>
                </a:path>
                <a:path w="626745" h="54758" fill="none">
                  <a:moveTo>
                    <a:pt x="0" y="21265"/>
                  </a:moveTo>
                  <a:cubicBezTo>
                    <a:pt x="117126" y="21265"/>
                    <a:pt x="626745" y="42133"/>
                    <a:pt x="626745" y="54758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8052" y="2765623"/>
              <a:ext cx="2025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  <a:latin typeface="Bradley Hand ITC" pitchFamily="66" charset="0"/>
                </a:rPr>
                <a:t>Next Object Pointer</a:t>
              </a:r>
              <a:endParaRPr lang="de-DE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sp>
        <p:nvSpPr>
          <p:cNvPr id="20" name="Arc 17"/>
          <p:cNvSpPr/>
          <p:nvPr/>
        </p:nvSpPr>
        <p:spPr>
          <a:xfrm rot="17859684">
            <a:off x="1136083" y="4557434"/>
            <a:ext cx="626745" cy="54758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6745" h="54758" stroke="0" extrusionOk="0">
                <a:moveTo>
                  <a:pt x="85060" y="0"/>
                </a:moveTo>
                <a:cubicBezTo>
                  <a:pt x="202186" y="0"/>
                  <a:pt x="297136" y="10235"/>
                  <a:pt x="297136" y="22860"/>
                </a:cubicBezTo>
                <a:lnTo>
                  <a:pt x="85060" y="22860"/>
                </a:lnTo>
                <a:lnTo>
                  <a:pt x="85060" y="0"/>
                </a:lnTo>
                <a:close/>
              </a:path>
              <a:path w="626745" h="54758" fill="none">
                <a:moveTo>
                  <a:pt x="0" y="21265"/>
                </a:moveTo>
                <a:cubicBezTo>
                  <a:pt x="117126" y="21265"/>
                  <a:pt x="626745" y="42133"/>
                  <a:pt x="626745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823916" y="4859868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Memory Block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15177"/>
              </p:ext>
            </p:extLst>
          </p:nvPr>
        </p:nvGraphicFramePr>
        <p:xfrm>
          <a:off x="1235346" y="1916832"/>
          <a:ext cx="5238900" cy="41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80"/>
                <a:gridCol w="1047780"/>
                <a:gridCol w="1047780"/>
                <a:gridCol w="1047780"/>
                <a:gridCol w="1047780"/>
              </a:tblGrid>
              <a:tr h="41838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Arc 17"/>
          <p:cNvSpPr/>
          <p:nvPr/>
        </p:nvSpPr>
        <p:spPr>
          <a:xfrm rot="20734256">
            <a:off x="4590606" y="1619866"/>
            <a:ext cx="1096618" cy="97987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6618" h="97987" stroke="0" extrusionOk="0">
                <a:moveTo>
                  <a:pt x="554933" y="0"/>
                </a:moveTo>
                <a:cubicBezTo>
                  <a:pt x="672059" y="0"/>
                  <a:pt x="767009" y="10235"/>
                  <a:pt x="767009" y="22860"/>
                </a:cubicBezTo>
                <a:lnTo>
                  <a:pt x="554933" y="22860"/>
                </a:lnTo>
                <a:lnTo>
                  <a:pt x="554933" y="0"/>
                </a:lnTo>
                <a:close/>
              </a:path>
              <a:path w="1096618" h="97987" fill="none">
                <a:moveTo>
                  <a:pt x="0" y="97987"/>
                </a:moveTo>
                <a:cubicBezTo>
                  <a:pt x="328767" y="55817"/>
                  <a:pt x="811990" y="53390"/>
                  <a:pt x="1096618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Box 46"/>
          <p:cNvSpPr txBox="1"/>
          <p:nvPr/>
        </p:nvSpPr>
        <p:spPr>
          <a:xfrm>
            <a:off x="5694867" y="134076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Stack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SOH</a:t>
            </a:r>
            <a:endParaRPr lang="de-DE" dirty="0"/>
          </a:p>
        </p:txBody>
      </p:sp>
      <p:grpSp>
        <p:nvGrpSpPr>
          <p:cNvPr id="184" name="CommandPrompt"/>
          <p:cNvGrpSpPr/>
          <p:nvPr>
            <p:custDataLst>
              <p:custData r:id="rId1"/>
            </p:custDataLst>
          </p:nvPr>
        </p:nvGrpSpPr>
        <p:grpSpPr>
          <a:xfrm>
            <a:off x="4516471" y="4925822"/>
            <a:ext cx="4520025" cy="1959562"/>
            <a:chOff x="2133536" y="1959805"/>
            <a:chExt cx="4876928" cy="2916995"/>
          </a:xfrm>
        </p:grpSpPr>
        <p:sp>
          <p:nvSpPr>
            <p:cNvPr id="185" name="Rounded Rectangle 184"/>
            <p:cNvSpPr/>
            <p:nvPr/>
          </p:nvSpPr>
          <p:spPr>
            <a:xfrm>
              <a:off x="2133536" y="1959805"/>
              <a:ext cx="4876928" cy="2916995"/>
            </a:xfrm>
            <a:prstGeom prst="roundRect">
              <a:avLst>
                <a:gd name="adj" fmla="val 1605"/>
              </a:avLst>
            </a:prstGeom>
            <a:solidFill>
              <a:schemeClr val="accent1"/>
            </a:solidFill>
            <a:ln w="3175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</a:ln>
            <a:effectLst/>
          </p:spPr>
          <p:txBody>
            <a:bodyPr lIns="228600" tIns="36576" rtlCol="0" anchor="t"/>
            <a:lstStyle/>
            <a:p>
              <a:r>
                <a:rPr lang="en-US" sz="1200" dirty="0" smtClean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Command Window</a:t>
              </a:r>
              <a:endParaRPr lang="en-US" sz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86" name="Minimize - Maximize - Close"/>
            <p:cNvGrpSpPr/>
            <p:nvPr/>
          </p:nvGrpSpPr>
          <p:grpSpPr>
            <a:xfrm>
              <a:off x="6818278" y="2118477"/>
              <a:ext cx="76362" cy="113431"/>
              <a:chOff x="9647331" y="183669"/>
              <a:chExt cx="76362" cy="113431"/>
            </a:xfrm>
          </p:grpSpPr>
          <p:cxnSp>
            <p:nvCxnSpPr>
              <p:cNvPr id="194" name="X2"/>
              <p:cNvCxnSpPr>
                <a:cxnSpLocks/>
              </p:cNvCxnSpPr>
              <p:nvPr/>
            </p:nvCxnSpPr>
            <p:spPr>
              <a:xfrm>
                <a:off x="9647332" y="183669"/>
                <a:ext cx="76361" cy="113431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cxnSp>
            <p:nvCxnSpPr>
              <p:cNvPr id="195" name="X1"/>
              <p:cNvCxnSpPr>
                <a:cxnSpLocks/>
              </p:cNvCxnSpPr>
              <p:nvPr/>
            </p:nvCxnSpPr>
            <p:spPr>
              <a:xfrm flipH="1">
                <a:off x="9647331" y="183669"/>
                <a:ext cx="76361" cy="113431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</p:grpSp>
        <p:sp>
          <p:nvSpPr>
            <p:cNvPr id="187" name="Content"/>
            <p:cNvSpPr>
              <a:spLocks/>
            </p:cNvSpPr>
            <p:nvPr/>
          </p:nvSpPr>
          <p:spPr>
            <a:xfrm>
              <a:off x="2194318" y="2358933"/>
              <a:ext cx="4589545" cy="2415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>
                  <a:lumMod val="50000"/>
                  <a:lumOff val="50000"/>
                </a:srgbClr>
              </a:solidFill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16" tIns="45708" rIns="91416" bIns="45708" rtlCol="0" anchor="t"/>
            <a:lstStyle/>
            <a:p>
              <a:endParaRPr lang="en-US" sz="1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6780286" y="2358935"/>
              <a:ext cx="159677" cy="2415151"/>
              <a:chOff x="352692" y="1461129"/>
              <a:chExt cx="159677" cy="2415151"/>
            </a:xfrm>
          </p:grpSpPr>
          <p:sp>
            <p:nvSpPr>
              <p:cNvPr id="190" name="ScrollBar"/>
              <p:cNvSpPr>
                <a:spLocks/>
              </p:cNvSpPr>
              <p:nvPr/>
            </p:nvSpPr>
            <p:spPr>
              <a:xfrm>
                <a:off x="352692" y="1461129"/>
                <a:ext cx="159677" cy="241515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3175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48" tIns="48774" rIns="97548" bIns="48774" rtlCol="0" anchor="ctr"/>
              <a:lstStyle/>
              <a:p>
                <a:pPr algn="ctr" defTabSz="913915"/>
                <a:endParaRPr lang="en-US"/>
              </a:p>
            </p:txBody>
          </p:sp>
          <p:sp>
            <p:nvSpPr>
              <p:cNvPr id="191" name="ScrollSlider"/>
              <p:cNvSpPr>
                <a:spLocks/>
              </p:cNvSpPr>
              <p:nvPr/>
            </p:nvSpPr>
            <p:spPr>
              <a:xfrm>
                <a:off x="354782" y="2019433"/>
                <a:ext cx="157586" cy="419342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3175">
                <a:solidFill>
                  <a:srgbClr val="FFFFFF">
                    <a:lumMod val="50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48" tIns="48774" rIns="97548" bIns="48774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UpArrow"/>
              <p:cNvSpPr>
                <a:spLocks/>
              </p:cNvSpPr>
              <p:nvPr/>
            </p:nvSpPr>
            <p:spPr>
              <a:xfrm>
                <a:off x="390892" y="1554089"/>
                <a:ext cx="87726" cy="72594"/>
              </a:xfrm>
              <a:prstGeom prst="triangle">
                <a:avLst/>
              </a:prstGeom>
              <a:solidFill>
                <a:srgbClr val="FFFFFF">
                  <a:lumMod val="50000"/>
                  <a:alpha val="99000"/>
                </a:srgbClr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48" tIns="48774" rIns="97548" bIns="48774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DownArrow"/>
              <p:cNvSpPr>
                <a:spLocks/>
              </p:cNvSpPr>
              <p:nvPr/>
            </p:nvSpPr>
            <p:spPr>
              <a:xfrm rot="10800000">
                <a:off x="387107" y="3749277"/>
                <a:ext cx="87726" cy="72594"/>
              </a:xfrm>
              <a:prstGeom prst="triangle">
                <a:avLst/>
              </a:prstGeom>
              <a:solidFill>
                <a:srgbClr val="FFFFFF">
                  <a:lumMod val="50000"/>
                  <a:alpha val="99000"/>
                </a:srgbClr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48" tIns="48774" rIns="97548" bIns="48774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9" name="WindowIcon"/>
            <p:cNvSpPr>
              <a:spLocks/>
            </p:cNvSpPr>
            <p:nvPr/>
          </p:nvSpPr>
          <p:spPr>
            <a:xfrm>
              <a:off x="2198447" y="2073103"/>
              <a:ext cx="142752" cy="204174"/>
            </a:xfrm>
            <a:prstGeom prst="ellipse">
              <a:avLst/>
            </a:prstGeom>
            <a:gradFill flip="none" rotWithShape="1">
              <a:gsLst>
                <a:gs pos="91000">
                  <a:srgbClr val="FFFFFF">
                    <a:lumMod val="85000"/>
                  </a:srgbClr>
                </a:gs>
                <a:gs pos="36000">
                  <a:srgbClr val="FFFFFF">
                    <a:lumMod val="95000"/>
                  </a:srgbClr>
                </a:gs>
                <a:gs pos="100000">
                  <a:srgbClr val="FFFFFF">
                    <a:lumMod val="95000"/>
                  </a:srgbClr>
                </a:gs>
              </a:gsLst>
              <a:lin ang="5400000" scaled="0"/>
              <a:tileRect/>
            </a:gradFill>
            <a:ln w="3175">
              <a:solidFill>
                <a:srgbClr val="000000">
                  <a:lumMod val="50000"/>
                  <a:lumOff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31" tIns="48766" rIns="97531" bIns="48766"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Content"/>
          <p:cNvSpPr>
            <a:spLocks/>
          </p:cNvSpPr>
          <p:nvPr/>
        </p:nvSpPr>
        <p:spPr>
          <a:xfrm>
            <a:off x="4610193" y="5256395"/>
            <a:ext cx="4187521" cy="151259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rgbClr val="4F81BD">
              <a:shade val="50000"/>
            </a:srgbClr>
          </a:lnRef>
          <a:fillRef idx="1001">
            <a:srgbClr val="000000"/>
          </a:fillRef>
          <a:effectRef idx="0">
            <a:srgbClr val="4F81BD"/>
          </a:effectRef>
          <a:fontRef idx="minor">
            <a:srgbClr val="000000"/>
          </a:fontRef>
        </p:style>
        <p:txBody>
          <a:bodyPr lIns="91416" tIns="45708" rIns="91416" bIns="45708" rtlCol="0" anchor="t"/>
          <a:lstStyle/>
          <a:p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</a:rPr>
              <a:t>new obj1 = new obj1();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</a:rPr>
              <a:t>new obj2 = new obj2{ </a:t>
            </a:r>
            <a:r>
              <a:rPr lang="en-US" sz="1400" dirty="0" err="1" smtClean="0">
                <a:solidFill>
                  <a:schemeClr val="tx2"/>
                </a:solidFill>
                <a:latin typeface="Consolas" pitchFamily="49" charset="0"/>
              </a:rPr>
              <a:t>obj</a:t>
            </a:r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</a:rPr>
              <a:t> = new obj3()};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</a:rPr>
              <a:t>static obj4 = </a:t>
            </a:r>
            <a:r>
              <a:rPr lang="en-US" sz="1400" dirty="0" err="1" smtClean="0">
                <a:solidFill>
                  <a:schemeClr val="tx2"/>
                </a:solidFill>
                <a:latin typeface="Consolas" pitchFamily="49" charset="0"/>
              </a:rPr>
              <a:t>obj.GetInstance</a:t>
            </a:r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</a:rPr>
              <a:t>();</a:t>
            </a:r>
            <a:endParaRPr lang="en-US" sz="14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1449456" y="1852936"/>
            <a:ext cx="598596" cy="56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accent1"/>
                </a:solidFill>
              </a:rPr>
              <a:t>obj1</a:t>
            </a:r>
            <a:endParaRPr lang="de-DE" sz="1050" dirty="0">
              <a:solidFill>
                <a:schemeClr val="accent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1423914" y="3351955"/>
            <a:ext cx="1275878" cy="869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1</a:t>
            </a:r>
            <a:endParaRPr lang="de-DE" dirty="0"/>
          </a:p>
        </p:txBody>
      </p:sp>
      <p:cxnSp>
        <p:nvCxnSpPr>
          <p:cNvPr id="209" name="Straight Arrow Connector 208"/>
          <p:cNvCxnSpPr>
            <a:stCxn id="198" idx="4"/>
            <a:endCxn id="199" idx="0"/>
          </p:cNvCxnSpPr>
          <p:nvPr/>
        </p:nvCxnSpPr>
        <p:spPr>
          <a:xfrm rot="16200000" flipH="1">
            <a:off x="1439770" y="2729871"/>
            <a:ext cx="931067" cy="313099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Arc 17"/>
          <p:cNvSpPr/>
          <p:nvPr/>
        </p:nvSpPr>
        <p:spPr>
          <a:xfrm rot="21130140">
            <a:off x="942424" y="2539495"/>
            <a:ext cx="821697" cy="49129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6745" h="54758" stroke="0" extrusionOk="0">
                <a:moveTo>
                  <a:pt x="85060" y="0"/>
                </a:moveTo>
                <a:cubicBezTo>
                  <a:pt x="202186" y="0"/>
                  <a:pt x="297136" y="10235"/>
                  <a:pt x="297136" y="22860"/>
                </a:cubicBezTo>
                <a:lnTo>
                  <a:pt x="85060" y="22860"/>
                </a:lnTo>
                <a:lnTo>
                  <a:pt x="85060" y="0"/>
                </a:lnTo>
                <a:close/>
              </a:path>
              <a:path w="626745" h="54758" fill="none">
                <a:moveTo>
                  <a:pt x="0" y="21265"/>
                </a:moveTo>
                <a:cubicBezTo>
                  <a:pt x="117126" y="21265"/>
                  <a:pt x="626745" y="42133"/>
                  <a:pt x="626745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1" name="TextBox 210"/>
          <p:cNvSpPr txBox="1"/>
          <p:nvPr/>
        </p:nvSpPr>
        <p:spPr>
          <a:xfrm>
            <a:off x="141246" y="2595704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Root Reference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1512359" y="1852934"/>
            <a:ext cx="4035605" cy="3880322"/>
            <a:chOff x="1512359" y="1852934"/>
            <a:chExt cx="4035605" cy="3880322"/>
          </a:xfrm>
        </p:grpSpPr>
        <p:sp>
          <p:nvSpPr>
            <p:cNvPr id="216" name="Oval 215"/>
            <p:cNvSpPr/>
            <p:nvPr/>
          </p:nvSpPr>
          <p:spPr>
            <a:xfrm>
              <a:off x="2533244" y="1852934"/>
              <a:ext cx="598596" cy="5679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dirty="0" smtClean="0">
                  <a:solidFill>
                    <a:schemeClr val="accent1"/>
                  </a:solidFill>
                </a:rPr>
                <a:t>obj2</a:t>
              </a:r>
              <a:endParaRPr lang="de-DE" sz="1050" dirty="0">
                <a:solidFill>
                  <a:schemeClr val="accent1"/>
                </a:solidFill>
              </a:endParaRPr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2843808" y="3356992"/>
              <a:ext cx="1275878" cy="8691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obj 2</a:t>
              </a:r>
              <a:endParaRPr lang="de-DE" dirty="0"/>
            </a:p>
          </p:txBody>
        </p:sp>
        <p:cxnSp>
          <p:nvCxnSpPr>
            <p:cNvPr id="218" name="Straight Arrow Connector 208"/>
            <p:cNvCxnSpPr>
              <a:stCxn id="216" idx="4"/>
              <a:endCxn id="217" idx="0"/>
            </p:cNvCxnSpPr>
            <p:nvPr/>
          </p:nvCxnSpPr>
          <p:spPr>
            <a:xfrm rot="16200000" flipH="1">
              <a:off x="2689091" y="2564336"/>
              <a:ext cx="936106" cy="649205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ounded Rectangle 220"/>
            <p:cNvSpPr/>
            <p:nvPr/>
          </p:nvSpPr>
          <p:spPr>
            <a:xfrm>
              <a:off x="4272086" y="3356992"/>
              <a:ext cx="1275878" cy="8691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obj 3</a:t>
              </a:r>
              <a:endParaRPr lang="de-DE" dirty="0"/>
            </a:p>
          </p:txBody>
        </p:sp>
        <p:cxnSp>
          <p:nvCxnSpPr>
            <p:cNvPr id="223" name="Curved Connector 222"/>
            <p:cNvCxnSpPr>
              <a:stCxn id="217" idx="2"/>
              <a:endCxn id="221" idx="2"/>
            </p:cNvCxnSpPr>
            <p:nvPr/>
          </p:nvCxnSpPr>
          <p:spPr>
            <a:xfrm rot="16200000" flipH="1">
              <a:off x="4195886" y="3511986"/>
              <a:ext cx="12700" cy="1428278"/>
            </a:xfrm>
            <a:prstGeom prst="curvedConnector3">
              <a:avLst>
                <a:gd name="adj1" fmla="val 4395354"/>
              </a:avLst>
            </a:prstGeom>
            <a:ln w="28575">
              <a:solidFill>
                <a:schemeClr val="bg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Arc 17"/>
            <p:cNvSpPr/>
            <p:nvPr/>
          </p:nvSpPr>
          <p:spPr>
            <a:xfrm rot="20734256">
              <a:off x="3080694" y="4668648"/>
              <a:ext cx="696889" cy="793835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554933 w 1096618"/>
                <a:gd name="connsiteY0" fmla="*/ 0 h 97987"/>
                <a:gd name="connsiteX1" fmla="*/ 767009 w 1096618"/>
                <a:gd name="connsiteY1" fmla="*/ 22860 h 97987"/>
                <a:gd name="connsiteX2" fmla="*/ 554933 w 1096618"/>
                <a:gd name="connsiteY2" fmla="*/ 22860 h 97987"/>
                <a:gd name="connsiteX3" fmla="*/ 554933 w 1096618"/>
                <a:gd name="connsiteY3" fmla="*/ 0 h 97987"/>
                <a:gd name="connsiteX0" fmla="*/ 0 w 1096618"/>
                <a:gd name="connsiteY0" fmla="*/ 97987 h 97987"/>
                <a:gd name="connsiteX1" fmla="*/ 1096618 w 1096618"/>
                <a:gd name="connsiteY1" fmla="*/ 54758 h 97987"/>
                <a:gd name="connsiteX0" fmla="*/ 554933 w 925418"/>
                <a:gd name="connsiteY0" fmla="*/ 175938 h 273925"/>
                <a:gd name="connsiteX1" fmla="*/ 767009 w 925418"/>
                <a:gd name="connsiteY1" fmla="*/ 198798 h 273925"/>
                <a:gd name="connsiteX2" fmla="*/ 554933 w 925418"/>
                <a:gd name="connsiteY2" fmla="*/ 198798 h 273925"/>
                <a:gd name="connsiteX3" fmla="*/ 554933 w 925418"/>
                <a:gd name="connsiteY3" fmla="*/ 175938 h 273925"/>
                <a:gd name="connsiteX0" fmla="*/ 0 w 925418"/>
                <a:gd name="connsiteY0" fmla="*/ 273925 h 273925"/>
                <a:gd name="connsiteX1" fmla="*/ 925418 w 925418"/>
                <a:gd name="connsiteY1" fmla="*/ 5 h 273925"/>
                <a:gd name="connsiteX0" fmla="*/ 234875 w 605360"/>
                <a:gd name="connsiteY0" fmla="*/ 175936 h 608787"/>
                <a:gd name="connsiteX1" fmla="*/ 446951 w 605360"/>
                <a:gd name="connsiteY1" fmla="*/ 198796 h 608787"/>
                <a:gd name="connsiteX2" fmla="*/ 234875 w 605360"/>
                <a:gd name="connsiteY2" fmla="*/ 198796 h 608787"/>
                <a:gd name="connsiteX3" fmla="*/ 234875 w 605360"/>
                <a:gd name="connsiteY3" fmla="*/ 175936 h 608787"/>
                <a:gd name="connsiteX0" fmla="*/ 0 w 605360"/>
                <a:gd name="connsiteY0" fmla="*/ 608787 h 608787"/>
                <a:gd name="connsiteX1" fmla="*/ 605360 w 605360"/>
                <a:gd name="connsiteY1" fmla="*/ 3 h 608787"/>
                <a:gd name="connsiteX0" fmla="*/ 305208 w 675693"/>
                <a:gd name="connsiteY0" fmla="*/ 175936 h 711458"/>
                <a:gd name="connsiteX1" fmla="*/ 517284 w 675693"/>
                <a:gd name="connsiteY1" fmla="*/ 198796 h 711458"/>
                <a:gd name="connsiteX2" fmla="*/ 305208 w 675693"/>
                <a:gd name="connsiteY2" fmla="*/ 198796 h 711458"/>
                <a:gd name="connsiteX3" fmla="*/ 305208 w 675693"/>
                <a:gd name="connsiteY3" fmla="*/ 175936 h 711458"/>
                <a:gd name="connsiteX0" fmla="*/ 0 w 675693"/>
                <a:gd name="connsiteY0" fmla="*/ 711458 h 711458"/>
                <a:gd name="connsiteX1" fmla="*/ 675693 w 675693"/>
                <a:gd name="connsiteY1" fmla="*/ 3 h 711458"/>
                <a:gd name="connsiteX0" fmla="*/ 326404 w 696889"/>
                <a:gd name="connsiteY0" fmla="*/ 175935 h 793835"/>
                <a:gd name="connsiteX1" fmla="*/ 538480 w 696889"/>
                <a:gd name="connsiteY1" fmla="*/ 198795 h 793835"/>
                <a:gd name="connsiteX2" fmla="*/ 326404 w 696889"/>
                <a:gd name="connsiteY2" fmla="*/ 198795 h 793835"/>
                <a:gd name="connsiteX3" fmla="*/ 326404 w 696889"/>
                <a:gd name="connsiteY3" fmla="*/ 175935 h 793835"/>
                <a:gd name="connsiteX0" fmla="*/ 0 w 696889"/>
                <a:gd name="connsiteY0" fmla="*/ 793835 h 793835"/>
                <a:gd name="connsiteX1" fmla="*/ 696889 w 696889"/>
                <a:gd name="connsiteY1" fmla="*/ 2 h 79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6889" h="793835" stroke="0" extrusionOk="0">
                  <a:moveTo>
                    <a:pt x="326404" y="175935"/>
                  </a:moveTo>
                  <a:cubicBezTo>
                    <a:pt x="443530" y="175935"/>
                    <a:pt x="538480" y="186170"/>
                    <a:pt x="538480" y="198795"/>
                  </a:cubicBezTo>
                  <a:lnTo>
                    <a:pt x="326404" y="198795"/>
                  </a:lnTo>
                  <a:lnTo>
                    <a:pt x="326404" y="175935"/>
                  </a:lnTo>
                  <a:close/>
                </a:path>
                <a:path w="696889" h="793835" fill="none">
                  <a:moveTo>
                    <a:pt x="0" y="793835"/>
                  </a:moveTo>
                  <a:cubicBezTo>
                    <a:pt x="328767" y="751665"/>
                    <a:pt x="412261" y="-1366"/>
                    <a:pt x="696889" y="2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512359" y="5363924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  <a:latin typeface="Bradley Hand ITC" pitchFamily="66" charset="0"/>
                </a:rPr>
                <a:t>Child Reference</a:t>
              </a:r>
              <a:endParaRPr lang="de-DE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5744394" y="3351955"/>
            <a:ext cx="1275878" cy="869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4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6382333" y="1815551"/>
            <a:ext cx="997979" cy="1536405"/>
            <a:chOff x="6382333" y="1815551"/>
            <a:chExt cx="997979" cy="1536405"/>
          </a:xfrm>
        </p:grpSpPr>
        <p:sp>
          <p:nvSpPr>
            <p:cNvPr id="2" name="Oval 1"/>
            <p:cNvSpPr/>
            <p:nvPr/>
          </p:nvSpPr>
          <p:spPr>
            <a:xfrm>
              <a:off x="6776483" y="1852934"/>
              <a:ext cx="603829" cy="5679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Static</a:t>
              </a:r>
              <a:endParaRPr lang="de-DE" sz="800" dirty="0"/>
            </a:p>
          </p:txBody>
        </p:sp>
        <p:cxnSp>
          <p:nvCxnSpPr>
            <p:cNvPr id="5" name="Curved Connector 4"/>
            <p:cNvCxnSpPr>
              <a:stCxn id="2" idx="4"/>
              <a:endCxn id="39" idx="0"/>
            </p:cNvCxnSpPr>
            <p:nvPr/>
          </p:nvCxnSpPr>
          <p:spPr>
            <a:xfrm rot="5400000">
              <a:off x="6264830" y="2538387"/>
              <a:ext cx="931072" cy="696065"/>
            </a:xfrm>
            <a:prstGeom prst="curvedConnector3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2" descr="C:\Users\t-dantay\Documents\Placeholders\star.png"/>
            <p:cNvPicPr>
              <a:picLocks noChangeAspect="1" noChangeArrowheads="1"/>
            </p:cNvPicPr>
            <p:nvPr>
              <p:custDataLst>
                <p:custData r:id="rId2"/>
              </p:custDataLst>
            </p:nvPr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472" y="1815551"/>
              <a:ext cx="228600" cy="217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ounded Rectangle 6"/>
          <p:cNvSpPr/>
          <p:nvPr/>
        </p:nvSpPr>
        <p:spPr>
          <a:xfrm>
            <a:off x="823916" y="1340768"/>
            <a:ext cx="7420492" cy="12232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7499059" y="620688"/>
            <a:ext cx="882775" cy="802990"/>
            <a:chOff x="7499059" y="620688"/>
            <a:chExt cx="882775" cy="802990"/>
          </a:xfrm>
        </p:grpSpPr>
        <p:sp>
          <p:nvSpPr>
            <p:cNvPr id="48" name="Arc 17"/>
            <p:cNvSpPr/>
            <p:nvPr/>
          </p:nvSpPr>
          <p:spPr>
            <a:xfrm rot="17859684">
              <a:off x="7300484" y="929065"/>
              <a:ext cx="693188" cy="296037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  <a:gd name="connsiteX0" fmla="*/ 85060 w 693188"/>
                <a:gd name="connsiteY0" fmla="*/ 0 h 296037"/>
                <a:gd name="connsiteX1" fmla="*/ 297136 w 693188"/>
                <a:gd name="connsiteY1" fmla="*/ 22860 h 296037"/>
                <a:gd name="connsiteX2" fmla="*/ 85060 w 693188"/>
                <a:gd name="connsiteY2" fmla="*/ 22860 h 296037"/>
                <a:gd name="connsiteX3" fmla="*/ 85060 w 693188"/>
                <a:gd name="connsiteY3" fmla="*/ 0 h 296037"/>
                <a:gd name="connsiteX0" fmla="*/ 0 w 693188"/>
                <a:gd name="connsiteY0" fmla="*/ 21265 h 296037"/>
                <a:gd name="connsiteX1" fmla="*/ 693188 w 693188"/>
                <a:gd name="connsiteY1" fmla="*/ 296037 h 29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188" h="296037" stroke="0" extrusionOk="0">
                  <a:moveTo>
                    <a:pt x="85060" y="0"/>
                  </a:moveTo>
                  <a:cubicBezTo>
                    <a:pt x="202186" y="0"/>
                    <a:pt x="297136" y="10235"/>
                    <a:pt x="297136" y="22860"/>
                  </a:cubicBezTo>
                  <a:lnTo>
                    <a:pt x="85060" y="22860"/>
                  </a:lnTo>
                  <a:lnTo>
                    <a:pt x="85060" y="0"/>
                  </a:lnTo>
                  <a:close/>
                </a:path>
                <a:path w="693188" h="296037" fill="none">
                  <a:moveTo>
                    <a:pt x="0" y="21265"/>
                  </a:moveTo>
                  <a:cubicBezTo>
                    <a:pt x="117126" y="21265"/>
                    <a:pt x="693188" y="283412"/>
                    <a:pt x="693188" y="296037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39084" y="62068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  <a:latin typeface="Bradley Hand ITC" pitchFamily="66" charset="0"/>
                </a:rPr>
                <a:t>JIT</a:t>
              </a:r>
              <a:endParaRPr lang="de-DE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201651" y="4347906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0x000001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35896" y="4345184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0x000002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09963" y="4345184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0x000003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50123" y="4345184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0x000004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03996" y="4345184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0xn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162 L 0.15746 -3.3333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6 -3.33333E-6 L 0.47743 0.001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43 0.00162 L 0.63489 0.0016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 animBg="1"/>
      <p:bldP spid="210" grpId="0" animBg="1"/>
      <p:bldP spid="211" grpId="0"/>
      <p:bldP spid="3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961" y="3240553"/>
            <a:ext cx="93346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X&lt;85k</a:t>
            </a:r>
            <a:endParaRPr lang="de-DE" sz="28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Small Object Heap (SOH)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052736"/>
            <a:ext cx="7772400" cy="3354165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Contigous Heap</a:t>
            </a:r>
          </a:p>
          <a:p>
            <a:pPr marL="800100" lvl="1" indent="-342900">
              <a:buFont typeface="Calibri" pitchFamily="34" charset="0"/>
              <a:buChar char="˃"/>
            </a:pPr>
            <a:r>
              <a:rPr lang="de-DE" dirty="0">
                <a:solidFill>
                  <a:schemeClr val="bg1"/>
                </a:solidFill>
              </a:rPr>
              <a:t>Objekte werden fortlaufend allokiert (Stack Prinzip)</a:t>
            </a:r>
          </a:p>
          <a:p>
            <a:pPr marL="800100" lvl="1" indent="-342900">
              <a:buFont typeface="Calibri" pitchFamily="34" charset="0"/>
              <a:buChar char="˃"/>
            </a:pPr>
            <a:r>
              <a:rPr lang="de-DE" dirty="0">
                <a:solidFill>
                  <a:schemeClr val="bg1"/>
                </a:solidFill>
              </a:rPr>
              <a:t>Dies geschieht via „next object pointer“ der zur </a:t>
            </a:r>
            <a:r>
              <a:rPr lang="de-DE" dirty="0" smtClean="0">
                <a:solidFill>
                  <a:schemeClr val="bg1"/>
                </a:solidFill>
              </a:rPr>
              <a:t>Verfügung </a:t>
            </a:r>
            <a:r>
              <a:rPr lang="de-DE" dirty="0">
                <a:solidFill>
                  <a:schemeClr val="bg1"/>
                </a:solidFill>
              </a:rPr>
              <a:t>gestellt wird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Allocation of objects &lt; 85k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Objektreferenzen werden gehalten von</a:t>
            </a:r>
          </a:p>
          <a:p>
            <a:pPr marL="800100" lvl="1" indent="-342900">
              <a:buFont typeface="Calibri" pitchFamily="34" charset="0"/>
              <a:buChar char="˃"/>
            </a:pPr>
            <a:r>
              <a:rPr lang="de-DE" dirty="0" smtClean="0">
                <a:solidFill>
                  <a:schemeClr val="bg1"/>
                </a:solidFill>
              </a:rPr>
              <a:t>Stack</a:t>
            </a:r>
          </a:p>
          <a:p>
            <a:pPr marL="800100" lvl="1" indent="-342900">
              <a:buFont typeface="Calibri" pitchFamily="34" charset="0"/>
              <a:buChar char="˃"/>
            </a:pPr>
            <a:r>
              <a:rPr lang="de-DE" dirty="0" smtClean="0">
                <a:solidFill>
                  <a:schemeClr val="bg1"/>
                </a:solidFill>
              </a:rPr>
              <a:t>Globals</a:t>
            </a:r>
          </a:p>
          <a:p>
            <a:pPr marL="800100" lvl="1" indent="-342900">
              <a:buFont typeface="Calibri" pitchFamily="34" charset="0"/>
              <a:buChar char="˃"/>
            </a:pPr>
            <a:r>
              <a:rPr lang="de-DE" dirty="0" smtClean="0">
                <a:solidFill>
                  <a:schemeClr val="bg1"/>
                </a:solidFill>
              </a:rPr>
              <a:t>Statics</a:t>
            </a:r>
          </a:p>
          <a:p>
            <a:pPr marL="800100" lvl="1" indent="-342900">
              <a:buFont typeface="Calibri" pitchFamily="34" charset="0"/>
              <a:buChar char="˃"/>
            </a:pPr>
            <a:r>
              <a:rPr lang="de-DE" dirty="0" smtClean="0">
                <a:solidFill>
                  <a:schemeClr val="bg1"/>
                </a:solidFill>
              </a:rPr>
              <a:t>CPU Registers</a:t>
            </a:r>
          </a:p>
          <a:p>
            <a:pPr marL="800100" lvl="1" indent="-342900">
              <a:buFont typeface="Calibri" pitchFamily="34" charset="0"/>
              <a:buChar char="˃"/>
            </a:pPr>
            <a:r>
              <a:rPr lang="de-DE" dirty="0" smtClean="0">
                <a:solidFill>
                  <a:schemeClr val="bg1"/>
                </a:solidFill>
              </a:rPr>
              <a:t>Other Objects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Nicht mehr gebrauchte Objekte werden vom Garbage Collector „zerstört“ und der Speicher wird wieder zur Verfügung gestellt.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5964" y="3193056"/>
            <a:ext cx="6840760" cy="11521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tangle 56"/>
          <p:cNvSpPr/>
          <p:nvPr/>
        </p:nvSpPr>
        <p:spPr>
          <a:xfrm>
            <a:off x="1255964" y="3193056"/>
            <a:ext cx="6840760" cy="11521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704370" y="4345184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0x000000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7092280" y="2765623"/>
            <a:ext cx="2838453" cy="586332"/>
            <a:chOff x="1235346" y="2765623"/>
            <a:chExt cx="2838453" cy="586332"/>
          </a:xfrm>
        </p:grpSpPr>
        <p:sp>
          <p:nvSpPr>
            <p:cNvPr id="17" name="Isosceles Triangle 16"/>
            <p:cNvSpPr/>
            <p:nvPr/>
          </p:nvSpPr>
          <p:spPr>
            <a:xfrm rot="10800000">
              <a:off x="1235346" y="2909639"/>
              <a:ext cx="188568" cy="4423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Arc 17"/>
            <p:cNvSpPr/>
            <p:nvPr/>
          </p:nvSpPr>
          <p:spPr>
            <a:xfrm rot="21130140">
              <a:off x="1450265" y="2952081"/>
              <a:ext cx="626745" cy="54758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45" h="54758" stroke="0" extrusionOk="0">
                  <a:moveTo>
                    <a:pt x="85060" y="0"/>
                  </a:moveTo>
                  <a:cubicBezTo>
                    <a:pt x="202186" y="0"/>
                    <a:pt x="297136" y="10235"/>
                    <a:pt x="297136" y="22860"/>
                  </a:cubicBezTo>
                  <a:lnTo>
                    <a:pt x="85060" y="22860"/>
                  </a:lnTo>
                  <a:lnTo>
                    <a:pt x="85060" y="0"/>
                  </a:lnTo>
                  <a:close/>
                </a:path>
                <a:path w="626745" h="54758" fill="none">
                  <a:moveTo>
                    <a:pt x="0" y="21265"/>
                  </a:moveTo>
                  <a:cubicBezTo>
                    <a:pt x="117126" y="21265"/>
                    <a:pt x="626745" y="42133"/>
                    <a:pt x="626745" y="54758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8052" y="2765623"/>
              <a:ext cx="2025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  <a:latin typeface="Bradley Hand ITC" pitchFamily="66" charset="0"/>
                </a:rPr>
                <a:t>Next Object Pointer</a:t>
              </a:r>
              <a:endParaRPr lang="de-DE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sp>
        <p:nvSpPr>
          <p:cNvPr id="20" name="Arc 17"/>
          <p:cNvSpPr/>
          <p:nvPr/>
        </p:nvSpPr>
        <p:spPr>
          <a:xfrm rot="17859684">
            <a:off x="1136083" y="4557434"/>
            <a:ext cx="626745" cy="54758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6745" h="54758" stroke="0" extrusionOk="0">
                <a:moveTo>
                  <a:pt x="85060" y="0"/>
                </a:moveTo>
                <a:cubicBezTo>
                  <a:pt x="202186" y="0"/>
                  <a:pt x="297136" y="10235"/>
                  <a:pt x="297136" y="22860"/>
                </a:cubicBezTo>
                <a:lnTo>
                  <a:pt x="85060" y="22860"/>
                </a:lnTo>
                <a:lnTo>
                  <a:pt x="85060" y="0"/>
                </a:lnTo>
                <a:close/>
              </a:path>
              <a:path w="626745" h="54758" fill="none">
                <a:moveTo>
                  <a:pt x="0" y="21265"/>
                </a:moveTo>
                <a:cubicBezTo>
                  <a:pt x="117126" y="21265"/>
                  <a:pt x="626745" y="42133"/>
                  <a:pt x="626745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823916" y="4859868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Memory Block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73888"/>
              </p:ext>
            </p:extLst>
          </p:nvPr>
        </p:nvGraphicFramePr>
        <p:xfrm>
          <a:off x="1235346" y="1916832"/>
          <a:ext cx="5238900" cy="41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80"/>
                <a:gridCol w="1047780"/>
                <a:gridCol w="1047780"/>
                <a:gridCol w="1047780"/>
                <a:gridCol w="1047780"/>
              </a:tblGrid>
              <a:tr h="41838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Arc 17"/>
          <p:cNvSpPr/>
          <p:nvPr/>
        </p:nvSpPr>
        <p:spPr>
          <a:xfrm rot="20734256">
            <a:off x="4590606" y="1619866"/>
            <a:ext cx="1096618" cy="97987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6618" h="97987" stroke="0" extrusionOk="0">
                <a:moveTo>
                  <a:pt x="554933" y="0"/>
                </a:moveTo>
                <a:cubicBezTo>
                  <a:pt x="672059" y="0"/>
                  <a:pt x="767009" y="10235"/>
                  <a:pt x="767009" y="22860"/>
                </a:cubicBezTo>
                <a:lnTo>
                  <a:pt x="554933" y="22860"/>
                </a:lnTo>
                <a:lnTo>
                  <a:pt x="554933" y="0"/>
                </a:lnTo>
                <a:close/>
              </a:path>
              <a:path w="1096618" h="97987" fill="none">
                <a:moveTo>
                  <a:pt x="0" y="97987"/>
                </a:moveTo>
                <a:cubicBezTo>
                  <a:pt x="328767" y="55817"/>
                  <a:pt x="811990" y="53390"/>
                  <a:pt x="1096618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Box 46"/>
          <p:cNvSpPr txBox="1"/>
          <p:nvPr/>
        </p:nvSpPr>
        <p:spPr>
          <a:xfrm>
            <a:off x="5694867" y="134076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Stack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SOH</a:t>
            </a:r>
            <a:endParaRPr lang="de-DE" dirty="0"/>
          </a:p>
        </p:txBody>
      </p:sp>
      <p:grpSp>
        <p:nvGrpSpPr>
          <p:cNvPr id="184" name="CommandPrompt"/>
          <p:cNvGrpSpPr/>
          <p:nvPr>
            <p:custDataLst>
              <p:custData r:id="rId1"/>
            </p:custDataLst>
          </p:nvPr>
        </p:nvGrpSpPr>
        <p:grpSpPr>
          <a:xfrm>
            <a:off x="4516471" y="4925822"/>
            <a:ext cx="4520025" cy="1959562"/>
            <a:chOff x="2133536" y="1959805"/>
            <a:chExt cx="4876928" cy="2916995"/>
          </a:xfrm>
        </p:grpSpPr>
        <p:sp>
          <p:nvSpPr>
            <p:cNvPr id="185" name="Rounded Rectangle 184"/>
            <p:cNvSpPr/>
            <p:nvPr/>
          </p:nvSpPr>
          <p:spPr>
            <a:xfrm>
              <a:off x="2133536" y="1959805"/>
              <a:ext cx="4876928" cy="2916995"/>
            </a:xfrm>
            <a:prstGeom prst="roundRect">
              <a:avLst>
                <a:gd name="adj" fmla="val 1605"/>
              </a:avLst>
            </a:prstGeom>
            <a:solidFill>
              <a:schemeClr val="accent1"/>
            </a:solidFill>
            <a:ln w="3175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</a:ln>
            <a:effectLst/>
          </p:spPr>
          <p:txBody>
            <a:bodyPr lIns="228600" tIns="36576" rtlCol="0" anchor="t"/>
            <a:lstStyle/>
            <a:p>
              <a:r>
                <a:rPr lang="en-US" sz="1200" dirty="0" smtClean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Command Window</a:t>
              </a:r>
              <a:endParaRPr lang="en-US" sz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86" name="Minimize - Maximize - Close"/>
            <p:cNvGrpSpPr/>
            <p:nvPr/>
          </p:nvGrpSpPr>
          <p:grpSpPr>
            <a:xfrm>
              <a:off x="6818278" y="2118477"/>
              <a:ext cx="76362" cy="113431"/>
              <a:chOff x="9647331" y="183669"/>
              <a:chExt cx="76362" cy="113431"/>
            </a:xfrm>
          </p:grpSpPr>
          <p:cxnSp>
            <p:nvCxnSpPr>
              <p:cNvPr id="194" name="X2"/>
              <p:cNvCxnSpPr>
                <a:cxnSpLocks/>
              </p:cNvCxnSpPr>
              <p:nvPr/>
            </p:nvCxnSpPr>
            <p:spPr>
              <a:xfrm>
                <a:off x="9647332" y="183669"/>
                <a:ext cx="76361" cy="113431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cxnSp>
            <p:nvCxnSpPr>
              <p:cNvPr id="195" name="X1"/>
              <p:cNvCxnSpPr>
                <a:cxnSpLocks/>
              </p:cNvCxnSpPr>
              <p:nvPr/>
            </p:nvCxnSpPr>
            <p:spPr>
              <a:xfrm flipH="1">
                <a:off x="9647331" y="183669"/>
                <a:ext cx="76361" cy="113431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</p:grpSp>
        <p:sp>
          <p:nvSpPr>
            <p:cNvPr id="187" name="Content"/>
            <p:cNvSpPr>
              <a:spLocks/>
            </p:cNvSpPr>
            <p:nvPr/>
          </p:nvSpPr>
          <p:spPr>
            <a:xfrm>
              <a:off x="2194318" y="2358933"/>
              <a:ext cx="4589545" cy="2415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>
                  <a:lumMod val="50000"/>
                  <a:lumOff val="50000"/>
                </a:srgbClr>
              </a:solidFill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16" tIns="45708" rIns="91416" bIns="45708" rtlCol="0" anchor="t"/>
            <a:lstStyle/>
            <a:p>
              <a:endParaRPr lang="en-US" sz="1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6780286" y="2358935"/>
              <a:ext cx="159677" cy="2415151"/>
              <a:chOff x="352692" y="1461129"/>
              <a:chExt cx="159677" cy="2415151"/>
            </a:xfrm>
          </p:grpSpPr>
          <p:sp>
            <p:nvSpPr>
              <p:cNvPr id="190" name="ScrollBar"/>
              <p:cNvSpPr>
                <a:spLocks/>
              </p:cNvSpPr>
              <p:nvPr/>
            </p:nvSpPr>
            <p:spPr>
              <a:xfrm>
                <a:off x="352692" y="1461129"/>
                <a:ext cx="159677" cy="241515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3175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48" tIns="48774" rIns="97548" bIns="48774" rtlCol="0" anchor="ctr"/>
              <a:lstStyle/>
              <a:p>
                <a:pPr algn="ctr" defTabSz="913915"/>
                <a:endParaRPr lang="en-US"/>
              </a:p>
            </p:txBody>
          </p:sp>
          <p:sp>
            <p:nvSpPr>
              <p:cNvPr id="191" name="ScrollSlider"/>
              <p:cNvSpPr>
                <a:spLocks/>
              </p:cNvSpPr>
              <p:nvPr/>
            </p:nvSpPr>
            <p:spPr>
              <a:xfrm>
                <a:off x="354782" y="2019433"/>
                <a:ext cx="157586" cy="419342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3175">
                <a:solidFill>
                  <a:srgbClr val="FFFFFF">
                    <a:lumMod val="50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48" tIns="48774" rIns="97548" bIns="48774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UpArrow"/>
              <p:cNvSpPr>
                <a:spLocks/>
              </p:cNvSpPr>
              <p:nvPr/>
            </p:nvSpPr>
            <p:spPr>
              <a:xfrm>
                <a:off x="390892" y="1554089"/>
                <a:ext cx="87726" cy="72594"/>
              </a:xfrm>
              <a:prstGeom prst="triangle">
                <a:avLst/>
              </a:prstGeom>
              <a:solidFill>
                <a:srgbClr val="FFFFFF">
                  <a:lumMod val="50000"/>
                  <a:alpha val="99000"/>
                </a:srgbClr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48" tIns="48774" rIns="97548" bIns="48774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DownArrow"/>
              <p:cNvSpPr>
                <a:spLocks/>
              </p:cNvSpPr>
              <p:nvPr/>
            </p:nvSpPr>
            <p:spPr>
              <a:xfrm rot="10800000">
                <a:off x="387107" y="3749277"/>
                <a:ext cx="87726" cy="72594"/>
              </a:xfrm>
              <a:prstGeom prst="triangle">
                <a:avLst/>
              </a:prstGeom>
              <a:solidFill>
                <a:srgbClr val="FFFFFF">
                  <a:lumMod val="50000"/>
                  <a:alpha val="99000"/>
                </a:srgbClr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48" tIns="48774" rIns="97548" bIns="48774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9" name="WindowIcon"/>
            <p:cNvSpPr>
              <a:spLocks/>
            </p:cNvSpPr>
            <p:nvPr/>
          </p:nvSpPr>
          <p:spPr>
            <a:xfrm>
              <a:off x="2198447" y="2073103"/>
              <a:ext cx="142752" cy="204174"/>
            </a:xfrm>
            <a:prstGeom prst="ellipse">
              <a:avLst/>
            </a:prstGeom>
            <a:gradFill flip="none" rotWithShape="1">
              <a:gsLst>
                <a:gs pos="91000">
                  <a:srgbClr val="FFFFFF">
                    <a:lumMod val="85000"/>
                  </a:srgbClr>
                </a:gs>
                <a:gs pos="36000">
                  <a:srgbClr val="FFFFFF">
                    <a:lumMod val="95000"/>
                  </a:srgbClr>
                </a:gs>
                <a:gs pos="100000">
                  <a:srgbClr val="FFFFFF">
                    <a:lumMod val="95000"/>
                  </a:srgbClr>
                </a:gs>
              </a:gsLst>
              <a:lin ang="5400000" scaled="0"/>
              <a:tileRect/>
            </a:gradFill>
            <a:ln w="3175">
              <a:solidFill>
                <a:srgbClr val="000000">
                  <a:lumMod val="50000"/>
                  <a:lumOff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31" tIns="48766" rIns="97531" bIns="48766"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Content"/>
          <p:cNvSpPr>
            <a:spLocks/>
          </p:cNvSpPr>
          <p:nvPr/>
        </p:nvSpPr>
        <p:spPr>
          <a:xfrm>
            <a:off x="4610193" y="5256395"/>
            <a:ext cx="4187521" cy="151259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rgbClr val="4F81BD">
              <a:shade val="50000"/>
            </a:srgbClr>
          </a:lnRef>
          <a:fillRef idx="1001">
            <a:srgbClr val="000000"/>
          </a:fillRef>
          <a:effectRef idx="0">
            <a:srgbClr val="4F81BD"/>
          </a:effectRef>
          <a:fontRef idx="minor">
            <a:srgbClr val="000000"/>
          </a:fontRef>
        </p:style>
        <p:txBody>
          <a:bodyPr lIns="91416" tIns="45708" rIns="91416" bIns="45708" rtlCol="0" anchor="t"/>
          <a:lstStyle/>
          <a:p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</a:rPr>
              <a:t>obj1 = null;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itchFamily="49" charset="0"/>
              </a:rPr>
              <a:t>o</a:t>
            </a:r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</a:rPr>
              <a:t>bj2 = null;</a:t>
            </a:r>
          </a:p>
          <a:p>
            <a:r>
              <a:rPr lang="en-US" sz="1400" dirty="0" err="1" smtClean="0">
                <a:solidFill>
                  <a:schemeClr val="tx2"/>
                </a:solidFill>
                <a:latin typeface="Consolas" pitchFamily="49" charset="0"/>
              </a:rPr>
              <a:t>GC.Collect</a:t>
            </a:r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</a:rPr>
              <a:t>();</a:t>
            </a:r>
            <a:endParaRPr lang="en-US" sz="14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1449456" y="1852936"/>
            <a:ext cx="598596" cy="56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accent1"/>
                </a:solidFill>
              </a:rPr>
              <a:t>obj1</a:t>
            </a:r>
            <a:endParaRPr lang="de-DE" sz="1050" dirty="0">
              <a:solidFill>
                <a:schemeClr val="accent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1423914" y="3351955"/>
            <a:ext cx="1275878" cy="869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1</a:t>
            </a:r>
            <a:endParaRPr lang="de-DE" dirty="0"/>
          </a:p>
        </p:txBody>
      </p:sp>
      <p:cxnSp>
        <p:nvCxnSpPr>
          <p:cNvPr id="209" name="Straight Arrow Connector 208"/>
          <p:cNvCxnSpPr>
            <a:stCxn id="198" idx="4"/>
            <a:endCxn id="199" idx="0"/>
          </p:cNvCxnSpPr>
          <p:nvPr/>
        </p:nvCxnSpPr>
        <p:spPr>
          <a:xfrm rot="16200000" flipH="1">
            <a:off x="1439770" y="2729871"/>
            <a:ext cx="931067" cy="313099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Arc 17"/>
          <p:cNvSpPr/>
          <p:nvPr/>
        </p:nvSpPr>
        <p:spPr>
          <a:xfrm rot="21130140">
            <a:off x="942424" y="2539495"/>
            <a:ext cx="821697" cy="49129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6745" h="54758" stroke="0" extrusionOk="0">
                <a:moveTo>
                  <a:pt x="85060" y="0"/>
                </a:moveTo>
                <a:cubicBezTo>
                  <a:pt x="202186" y="0"/>
                  <a:pt x="297136" y="10235"/>
                  <a:pt x="297136" y="22860"/>
                </a:cubicBezTo>
                <a:lnTo>
                  <a:pt x="85060" y="22860"/>
                </a:lnTo>
                <a:lnTo>
                  <a:pt x="85060" y="0"/>
                </a:lnTo>
                <a:close/>
              </a:path>
              <a:path w="626745" h="54758" fill="none">
                <a:moveTo>
                  <a:pt x="0" y="21265"/>
                </a:moveTo>
                <a:cubicBezTo>
                  <a:pt x="117126" y="21265"/>
                  <a:pt x="626745" y="42133"/>
                  <a:pt x="626745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1" name="TextBox 210"/>
          <p:cNvSpPr txBox="1"/>
          <p:nvPr/>
        </p:nvSpPr>
        <p:spPr>
          <a:xfrm>
            <a:off x="141246" y="2595704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Root Reference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2533244" y="1852934"/>
            <a:ext cx="598596" cy="56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accent1"/>
                </a:solidFill>
              </a:rPr>
              <a:t>obj2</a:t>
            </a:r>
            <a:endParaRPr lang="de-DE" sz="1050" dirty="0">
              <a:solidFill>
                <a:schemeClr val="accent1"/>
              </a:solidFill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2843808" y="3356992"/>
            <a:ext cx="1275878" cy="869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obj 2</a:t>
            </a:r>
            <a:endParaRPr lang="de-DE" dirty="0"/>
          </a:p>
        </p:txBody>
      </p:sp>
      <p:cxnSp>
        <p:nvCxnSpPr>
          <p:cNvPr id="218" name="Straight Arrow Connector 208"/>
          <p:cNvCxnSpPr>
            <a:stCxn id="216" idx="4"/>
            <a:endCxn id="217" idx="0"/>
          </p:cNvCxnSpPr>
          <p:nvPr/>
        </p:nvCxnSpPr>
        <p:spPr>
          <a:xfrm rot="16200000" flipH="1">
            <a:off x="2689091" y="2564336"/>
            <a:ext cx="936106" cy="649205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ounded Rectangle 220"/>
          <p:cNvSpPr/>
          <p:nvPr/>
        </p:nvSpPr>
        <p:spPr>
          <a:xfrm>
            <a:off x="4272086" y="3356992"/>
            <a:ext cx="1275878" cy="869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obj 3</a:t>
            </a:r>
            <a:endParaRPr lang="de-DE" dirty="0"/>
          </a:p>
        </p:txBody>
      </p:sp>
      <p:cxnSp>
        <p:nvCxnSpPr>
          <p:cNvPr id="223" name="Curved Connector 222"/>
          <p:cNvCxnSpPr>
            <a:stCxn id="217" idx="2"/>
            <a:endCxn id="221" idx="2"/>
          </p:cNvCxnSpPr>
          <p:nvPr/>
        </p:nvCxnSpPr>
        <p:spPr>
          <a:xfrm rot="16200000" flipH="1">
            <a:off x="4195886" y="3511986"/>
            <a:ext cx="12700" cy="1428278"/>
          </a:xfrm>
          <a:prstGeom prst="curvedConnector3">
            <a:avLst>
              <a:gd name="adj1" fmla="val 4395354"/>
            </a:avLst>
          </a:prstGeom>
          <a:ln w="28575">
            <a:solidFill>
              <a:schemeClr val="bg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Arc 17"/>
          <p:cNvSpPr/>
          <p:nvPr/>
        </p:nvSpPr>
        <p:spPr>
          <a:xfrm rot="20734256">
            <a:off x="3080694" y="4668648"/>
            <a:ext cx="696889" cy="793835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554933 w 925418"/>
              <a:gd name="connsiteY0" fmla="*/ 175938 h 273925"/>
              <a:gd name="connsiteX1" fmla="*/ 767009 w 925418"/>
              <a:gd name="connsiteY1" fmla="*/ 198798 h 273925"/>
              <a:gd name="connsiteX2" fmla="*/ 554933 w 925418"/>
              <a:gd name="connsiteY2" fmla="*/ 198798 h 273925"/>
              <a:gd name="connsiteX3" fmla="*/ 554933 w 925418"/>
              <a:gd name="connsiteY3" fmla="*/ 175938 h 273925"/>
              <a:gd name="connsiteX0" fmla="*/ 0 w 925418"/>
              <a:gd name="connsiteY0" fmla="*/ 273925 h 273925"/>
              <a:gd name="connsiteX1" fmla="*/ 925418 w 925418"/>
              <a:gd name="connsiteY1" fmla="*/ 5 h 273925"/>
              <a:gd name="connsiteX0" fmla="*/ 234875 w 605360"/>
              <a:gd name="connsiteY0" fmla="*/ 175936 h 608787"/>
              <a:gd name="connsiteX1" fmla="*/ 446951 w 605360"/>
              <a:gd name="connsiteY1" fmla="*/ 198796 h 608787"/>
              <a:gd name="connsiteX2" fmla="*/ 234875 w 605360"/>
              <a:gd name="connsiteY2" fmla="*/ 198796 h 608787"/>
              <a:gd name="connsiteX3" fmla="*/ 234875 w 605360"/>
              <a:gd name="connsiteY3" fmla="*/ 175936 h 608787"/>
              <a:gd name="connsiteX0" fmla="*/ 0 w 605360"/>
              <a:gd name="connsiteY0" fmla="*/ 608787 h 608787"/>
              <a:gd name="connsiteX1" fmla="*/ 605360 w 605360"/>
              <a:gd name="connsiteY1" fmla="*/ 3 h 608787"/>
              <a:gd name="connsiteX0" fmla="*/ 305208 w 675693"/>
              <a:gd name="connsiteY0" fmla="*/ 175936 h 711458"/>
              <a:gd name="connsiteX1" fmla="*/ 517284 w 675693"/>
              <a:gd name="connsiteY1" fmla="*/ 198796 h 711458"/>
              <a:gd name="connsiteX2" fmla="*/ 305208 w 675693"/>
              <a:gd name="connsiteY2" fmla="*/ 198796 h 711458"/>
              <a:gd name="connsiteX3" fmla="*/ 305208 w 675693"/>
              <a:gd name="connsiteY3" fmla="*/ 175936 h 711458"/>
              <a:gd name="connsiteX0" fmla="*/ 0 w 675693"/>
              <a:gd name="connsiteY0" fmla="*/ 711458 h 711458"/>
              <a:gd name="connsiteX1" fmla="*/ 675693 w 675693"/>
              <a:gd name="connsiteY1" fmla="*/ 3 h 711458"/>
              <a:gd name="connsiteX0" fmla="*/ 326404 w 696889"/>
              <a:gd name="connsiteY0" fmla="*/ 175935 h 793835"/>
              <a:gd name="connsiteX1" fmla="*/ 538480 w 696889"/>
              <a:gd name="connsiteY1" fmla="*/ 198795 h 793835"/>
              <a:gd name="connsiteX2" fmla="*/ 326404 w 696889"/>
              <a:gd name="connsiteY2" fmla="*/ 198795 h 793835"/>
              <a:gd name="connsiteX3" fmla="*/ 326404 w 696889"/>
              <a:gd name="connsiteY3" fmla="*/ 175935 h 793835"/>
              <a:gd name="connsiteX0" fmla="*/ 0 w 696889"/>
              <a:gd name="connsiteY0" fmla="*/ 793835 h 793835"/>
              <a:gd name="connsiteX1" fmla="*/ 696889 w 696889"/>
              <a:gd name="connsiteY1" fmla="*/ 2 h 79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6889" h="793835" stroke="0" extrusionOk="0">
                <a:moveTo>
                  <a:pt x="326404" y="175935"/>
                </a:moveTo>
                <a:cubicBezTo>
                  <a:pt x="443530" y="175935"/>
                  <a:pt x="538480" y="186170"/>
                  <a:pt x="538480" y="198795"/>
                </a:cubicBezTo>
                <a:lnTo>
                  <a:pt x="326404" y="198795"/>
                </a:lnTo>
                <a:lnTo>
                  <a:pt x="326404" y="175935"/>
                </a:lnTo>
                <a:close/>
              </a:path>
              <a:path w="696889" h="793835" fill="none">
                <a:moveTo>
                  <a:pt x="0" y="793835"/>
                </a:moveTo>
                <a:cubicBezTo>
                  <a:pt x="328767" y="751665"/>
                  <a:pt x="412261" y="-1366"/>
                  <a:pt x="696889" y="2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0" name="TextBox 229"/>
          <p:cNvSpPr txBox="1"/>
          <p:nvPr/>
        </p:nvSpPr>
        <p:spPr>
          <a:xfrm>
            <a:off x="1512359" y="5363924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Child Reference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776483" y="1852934"/>
            <a:ext cx="603829" cy="567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/>
              <a:t>Static</a:t>
            </a:r>
            <a:endParaRPr lang="de-DE" sz="800" dirty="0"/>
          </a:p>
        </p:txBody>
      </p:sp>
      <p:cxnSp>
        <p:nvCxnSpPr>
          <p:cNvPr id="5" name="Curved Connector 4"/>
          <p:cNvCxnSpPr>
            <a:stCxn id="2" idx="4"/>
            <a:endCxn id="39" idx="0"/>
          </p:cNvCxnSpPr>
          <p:nvPr/>
        </p:nvCxnSpPr>
        <p:spPr>
          <a:xfrm rot="5400000">
            <a:off x="6264830" y="2538387"/>
            <a:ext cx="931072" cy="696065"/>
          </a:xfrm>
          <a:prstGeom prst="curvedConnector3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C:\Users\t-dantay\Documents\Placeholders\star.png"/>
          <p:cNvPicPr>
            <a:picLocks noChangeAspect="1" noChangeArrowheads="1"/>
          </p:cNvPicPr>
          <p:nvPr>
            <p:custDataLst>
              <p:custData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472" y="1815551"/>
            <a:ext cx="228600" cy="2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23916" y="1340768"/>
            <a:ext cx="7420492" cy="12232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7499059" y="620688"/>
            <a:ext cx="882775" cy="802990"/>
            <a:chOff x="7499059" y="620688"/>
            <a:chExt cx="882775" cy="802990"/>
          </a:xfrm>
        </p:grpSpPr>
        <p:sp>
          <p:nvSpPr>
            <p:cNvPr id="48" name="Arc 17"/>
            <p:cNvSpPr/>
            <p:nvPr/>
          </p:nvSpPr>
          <p:spPr>
            <a:xfrm rot="17859684">
              <a:off x="7300484" y="929065"/>
              <a:ext cx="693188" cy="296037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  <a:gd name="connsiteX0" fmla="*/ 85060 w 693188"/>
                <a:gd name="connsiteY0" fmla="*/ 0 h 296037"/>
                <a:gd name="connsiteX1" fmla="*/ 297136 w 693188"/>
                <a:gd name="connsiteY1" fmla="*/ 22860 h 296037"/>
                <a:gd name="connsiteX2" fmla="*/ 85060 w 693188"/>
                <a:gd name="connsiteY2" fmla="*/ 22860 h 296037"/>
                <a:gd name="connsiteX3" fmla="*/ 85060 w 693188"/>
                <a:gd name="connsiteY3" fmla="*/ 0 h 296037"/>
                <a:gd name="connsiteX0" fmla="*/ 0 w 693188"/>
                <a:gd name="connsiteY0" fmla="*/ 21265 h 296037"/>
                <a:gd name="connsiteX1" fmla="*/ 693188 w 693188"/>
                <a:gd name="connsiteY1" fmla="*/ 296037 h 29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188" h="296037" stroke="0" extrusionOk="0">
                  <a:moveTo>
                    <a:pt x="85060" y="0"/>
                  </a:moveTo>
                  <a:cubicBezTo>
                    <a:pt x="202186" y="0"/>
                    <a:pt x="297136" y="10235"/>
                    <a:pt x="297136" y="22860"/>
                  </a:cubicBezTo>
                  <a:lnTo>
                    <a:pt x="85060" y="22860"/>
                  </a:lnTo>
                  <a:lnTo>
                    <a:pt x="85060" y="0"/>
                  </a:lnTo>
                  <a:close/>
                </a:path>
                <a:path w="693188" h="296037" fill="none">
                  <a:moveTo>
                    <a:pt x="0" y="21265"/>
                  </a:moveTo>
                  <a:cubicBezTo>
                    <a:pt x="117126" y="21265"/>
                    <a:pt x="693188" y="283412"/>
                    <a:pt x="693188" y="296037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39084" y="62068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  <a:latin typeface="Bradley Hand ITC" pitchFamily="66" charset="0"/>
                </a:rPr>
                <a:t>JIT</a:t>
              </a:r>
              <a:endParaRPr lang="de-DE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201651" y="4347906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0x000001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35896" y="4345184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0x000002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09963" y="4345184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0x000003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50123" y="4345184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0x000004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03996" y="4345184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0xn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426871" y="3356992"/>
            <a:ext cx="1275878" cy="8691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1</a:t>
            </a:r>
            <a:endParaRPr lang="de-DE" dirty="0"/>
          </a:p>
        </p:txBody>
      </p:sp>
      <p:sp>
        <p:nvSpPr>
          <p:cNvPr id="59" name="Rounded Rectangle 58"/>
          <p:cNvSpPr/>
          <p:nvPr/>
        </p:nvSpPr>
        <p:spPr>
          <a:xfrm>
            <a:off x="2843808" y="3356992"/>
            <a:ext cx="1275878" cy="8691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2</a:t>
            </a:r>
            <a:endParaRPr lang="de-DE" dirty="0"/>
          </a:p>
        </p:txBody>
      </p:sp>
      <p:sp>
        <p:nvSpPr>
          <p:cNvPr id="60" name="Rounded Rectangle 59"/>
          <p:cNvSpPr/>
          <p:nvPr/>
        </p:nvSpPr>
        <p:spPr>
          <a:xfrm>
            <a:off x="4261288" y="3363342"/>
            <a:ext cx="1275878" cy="8691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3</a:t>
            </a:r>
            <a:endParaRPr lang="de-DE" dirty="0"/>
          </a:p>
        </p:txBody>
      </p:sp>
      <p:sp>
        <p:nvSpPr>
          <p:cNvPr id="39" name="Rounded Rectangle 38"/>
          <p:cNvSpPr/>
          <p:nvPr/>
        </p:nvSpPr>
        <p:spPr>
          <a:xfrm>
            <a:off x="5744394" y="3351955"/>
            <a:ext cx="1275878" cy="869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4</a:t>
            </a:r>
            <a:endParaRPr lang="de-DE" dirty="0"/>
          </a:p>
        </p:txBody>
      </p:sp>
      <p:cxnSp>
        <p:nvCxnSpPr>
          <p:cNvPr id="61" name="Curved Connector 60"/>
          <p:cNvCxnSpPr>
            <a:stCxn id="2" idx="4"/>
            <a:endCxn id="58" idx="0"/>
          </p:cNvCxnSpPr>
          <p:nvPr/>
        </p:nvCxnSpPr>
        <p:spPr>
          <a:xfrm rot="5400000">
            <a:off x="4103550" y="382143"/>
            <a:ext cx="936109" cy="5013588"/>
          </a:xfrm>
          <a:prstGeom prst="curvedConnector3">
            <a:avLst>
              <a:gd name="adj1" fmla="val 31827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9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47361 0.000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47031 0.001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199" grpId="0" animBg="1"/>
      <p:bldP spid="210" grpId="0" animBg="1"/>
      <p:bldP spid="211" grpId="0"/>
      <p:bldP spid="217" grpId="0" animBg="1"/>
      <p:bldP spid="221" grpId="0" animBg="1"/>
      <p:bldP spid="229" grpId="0" animBg="1"/>
      <p:bldP spid="230" grpId="0"/>
      <p:bldP spid="58" grpId="0" animBg="1"/>
      <p:bldP spid="59" grpId="0" animBg="1"/>
      <p:bldP spid="60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3992"/>
            <a:ext cx="8229600" cy="1143000"/>
          </a:xfrm>
        </p:spPr>
        <p:txBody>
          <a:bodyPr>
            <a:noAutofit/>
          </a:bodyPr>
          <a:lstStyle/>
          <a:p>
            <a:r>
              <a:rPr lang="de-DE" sz="8800" dirty="0"/>
              <a:t>o</a:t>
            </a:r>
            <a:r>
              <a:rPr lang="de-DE" sz="8800" dirty="0" smtClean="0"/>
              <a:t>bject = null;</a:t>
            </a:r>
            <a:endParaRPr lang="de-DE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718773"/>
            <a:ext cx="9144000" cy="67710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Don‘t set objects to null, since referencing causing a bigger memory footprint.</a:t>
            </a:r>
          </a:p>
          <a:p>
            <a:pPr algn="ctr"/>
            <a:r>
              <a:rPr lang="de-DE" dirty="0" smtClean="0"/>
              <a:t>Use just the scope and let the GC do the rest!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9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95936" y="1196753"/>
            <a:ext cx="1275878" cy="869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1</a:t>
            </a:r>
            <a:endParaRPr lang="de-DE" dirty="0"/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5483774" y="1358097"/>
            <a:ext cx="12700" cy="1428278"/>
          </a:xfrm>
          <a:prstGeom prst="curvedConnector3">
            <a:avLst>
              <a:gd name="adj1" fmla="val 4395354"/>
            </a:avLst>
          </a:prstGeom>
          <a:ln w="28575">
            <a:solidFill>
              <a:schemeClr val="bg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744394" y="1196752"/>
            <a:ext cx="1275878" cy="869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1</a:t>
            </a:r>
            <a:endParaRPr lang="de-DE" dirty="0"/>
          </a:p>
        </p:txBody>
      </p:sp>
      <p:sp>
        <p:nvSpPr>
          <p:cNvPr id="6" name="Oval 5"/>
          <p:cNvSpPr/>
          <p:nvPr/>
        </p:nvSpPr>
        <p:spPr>
          <a:xfrm>
            <a:off x="1881504" y="1347342"/>
            <a:ext cx="598596" cy="56795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obj1</a:t>
            </a:r>
            <a:endParaRPr lang="de-DE" sz="105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208"/>
          <p:cNvCxnSpPr>
            <a:stCxn id="6" idx="6"/>
            <a:endCxn id="3" idx="1"/>
          </p:cNvCxnSpPr>
          <p:nvPr/>
        </p:nvCxnSpPr>
        <p:spPr>
          <a:xfrm>
            <a:off x="2480100" y="1631318"/>
            <a:ext cx="1515836" cy="2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17"/>
          <p:cNvSpPr/>
          <p:nvPr/>
        </p:nvSpPr>
        <p:spPr>
          <a:xfrm rot="20734256">
            <a:off x="2967907" y="1708612"/>
            <a:ext cx="512083" cy="544956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554933 w 967508"/>
              <a:gd name="connsiteY0" fmla="*/ 296852 h 394839"/>
              <a:gd name="connsiteX1" fmla="*/ 767009 w 967508"/>
              <a:gd name="connsiteY1" fmla="*/ 319712 h 394839"/>
              <a:gd name="connsiteX2" fmla="*/ 554933 w 967508"/>
              <a:gd name="connsiteY2" fmla="*/ 319712 h 394839"/>
              <a:gd name="connsiteX3" fmla="*/ 554933 w 967508"/>
              <a:gd name="connsiteY3" fmla="*/ 296852 h 394839"/>
              <a:gd name="connsiteX0" fmla="*/ 0 w 967508"/>
              <a:gd name="connsiteY0" fmla="*/ 394839 h 394839"/>
              <a:gd name="connsiteX1" fmla="*/ 967508 w 967508"/>
              <a:gd name="connsiteY1" fmla="*/ 3 h 394839"/>
              <a:gd name="connsiteX0" fmla="*/ 99508 w 512083"/>
              <a:gd name="connsiteY0" fmla="*/ 296852 h 544956"/>
              <a:gd name="connsiteX1" fmla="*/ 311584 w 512083"/>
              <a:gd name="connsiteY1" fmla="*/ 319712 h 544956"/>
              <a:gd name="connsiteX2" fmla="*/ 99508 w 512083"/>
              <a:gd name="connsiteY2" fmla="*/ 319712 h 544956"/>
              <a:gd name="connsiteX3" fmla="*/ 99508 w 512083"/>
              <a:gd name="connsiteY3" fmla="*/ 296852 h 544956"/>
              <a:gd name="connsiteX0" fmla="*/ 0 w 512083"/>
              <a:gd name="connsiteY0" fmla="*/ 544956 h 544956"/>
              <a:gd name="connsiteX1" fmla="*/ 512083 w 512083"/>
              <a:gd name="connsiteY1" fmla="*/ 3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2083" h="544956" stroke="0" extrusionOk="0">
                <a:moveTo>
                  <a:pt x="99508" y="296852"/>
                </a:moveTo>
                <a:cubicBezTo>
                  <a:pt x="216634" y="296852"/>
                  <a:pt x="311584" y="307087"/>
                  <a:pt x="311584" y="319712"/>
                </a:cubicBezTo>
                <a:lnTo>
                  <a:pt x="99508" y="319712"/>
                </a:lnTo>
                <a:lnTo>
                  <a:pt x="99508" y="296852"/>
                </a:lnTo>
                <a:close/>
              </a:path>
              <a:path w="512083" h="544956" fill="none">
                <a:moveTo>
                  <a:pt x="0" y="544956"/>
                </a:moveTo>
                <a:cubicBezTo>
                  <a:pt x="328767" y="502786"/>
                  <a:pt x="227455" y="-1365"/>
                  <a:pt x="512083" y="3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2508778" y="2276875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Root Reference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2" name="Arc 17"/>
          <p:cNvSpPr/>
          <p:nvPr/>
        </p:nvSpPr>
        <p:spPr>
          <a:xfrm rot="20734256">
            <a:off x="4918221" y="2701413"/>
            <a:ext cx="512083" cy="544956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554933 w 967508"/>
              <a:gd name="connsiteY0" fmla="*/ 296852 h 394839"/>
              <a:gd name="connsiteX1" fmla="*/ 767009 w 967508"/>
              <a:gd name="connsiteY1" fmla="*/ 319712 h 394839"/>
              <a:gd name="connsiteX2" fmla="*/ 554933 w 967508"/>
              <a:gd name="connsiteY2" fmla="*/ 319712 h 394839"/>
              <a:gd name="connsiteX3" fmla="*/ 554933 w 967508"/>
              <a:gd name="connsiteY3" fmla="*/ 296852 h 394839"/>
              <a:gd name="connsiteX0" fmla="*/ 0 w 967508"/>
              <a:gd name="connsiteY0" fmla="*/ 394839 h 394839"/>
              <a:gd name="connsiteX1" fmla="*/ 967508 w 967508"/>
              <a:gd name="connsiteY1" fmla="*/ 3 h 394839"/>
              <a:gd name="connsiteX0" fmla="*/ 99508 w 512083"/>
              <a:gd name="connsiteY0" fmla="*/ 296852 h 544956"/>
              <a:gd name="connsiteX1" fmla="*/ 311584 w 512083"/>
              <a:gd name="connsiteY1" fmla="*/ 319712 h 544956"/>
              <a:gd name="connsiteX2" fmla="*/ 99508 w 512083"/>
              <a:gd name="connsiteY2" fmla="*/ 319712 h 544956"/>
              <a:gd name="connsiteX3" fmla="*/ 99508 w 512083"/>
              <a:gd name="connsiteY3" fmla="*/ 296852 h 544956"/>
              <a:gd name="connsiteX0" fmla="*/ 0 w 512083"/>
              <a:gd name="connsiteY0" fmla="*/ 544956 h 544956"/>
              <a:gd name="connsiteX1" fmla="*/ 512083 w 512083"/>
              <a:gd name="connsiteY1" fmla="*/ 3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2083" h="544956" stroke="0" extrusionOk="0">
                <a:moveTo>
                  <a:pt x="99508" y="296852"/>
                </a:moveTo>
                <a:cubicBezTo>
                  <a:pt x="216634" y="296852"/>
                  <a:pt x="311584" y="307087"/>
                  <a:pt x="311584" y="319712"/>
                </a:cubicBezTo>
                <a:lnTo>
                  <a:pt x="99508" y="319712"/>
                </a:lnTo>
                <a:lnTo>
                  <a:pt x="99508" y="296852"/>
                </a:lnTo>
                <a:close/>
              </a:path>
              <a:path w="512083" h="544956" fill="none">
                <a:moveTo>
                  <a:pt x="0" y="544956"/>
                </a:moveTo>
                <a:cubicBezTo>
                  <a:pt x="328767" y="502786"/>
                  <a:pt x="227455" y="-1365"/>
                  <a:pt x="512083" y="3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4291690" y="3275693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Child References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Weak - References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Good approach for UI and Caching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11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155" y="2276872"/>
            <a:ext cx="7758608" cy="1147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1560" y="2443087"/>
                <a:ext cx="7720703" cy="91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𝑐𝑠</m:t>
                          </m:r>
                        </m:e>
                      </m:d>
                      <m:r>
                        <a:rPr lang="pt-BR" sz="2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𝑓𝑖𝑥𝑒𝑑</m:t>
                          </m:r>
                        </m:sub>
                      </m:sSub>
                      <m:r>
                        <a:rPr lang="pt-BR" sz="2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𝑈</m:t>
                      </m:r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de-DE" sz="22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de-DE" sz="2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𝑐𝑠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de-DE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𝑟𝑠𝑆𝑖𝑧𝑒</m:t>
                              </m:r>
                              <m:d>
                                <m:dPr>
                                  <m:ctrlPr>
                                    <a:rPr lang="de-DE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de-DE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de-DE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de-DE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𝑙𝑖𝑣𝑒𝐵𝑦𝑡𝑒𝑠</m:t>
                              </m:r>
                              <m:r>
                                <a:rPr lang="de-DE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de-DE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de-DE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43087"/>
                <a:ext cx="7720703" cy="9139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9552" y="335699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1"/>
                </a:solidFill>
              </a:rPr>
              <a:t>Quelle: GarbageFirst - Garbage Collection Paper Sun Microsystems </a:t>
            </a:r>
          </a:p>
          <a:p>
            <a:r>
              <a:rPr lang="de-DE" sz="1400" dirty="0">
                <a:solidFill>
                  <a:schemeClr val="accent1"/>
                </a:solidFill>
              </a:rPr>
              <a:t>http://labs.oracle.com/jtech/pubs/04-g1-paper-ismm.pdf</a:t>
            </a:r>
          </a:p>
        </p:txBody>
      </p:sp>
    </p:spTree>
    <p:extLst>
      <p:ext uri="{BB962C8B-B14F-4D97-AF65-F5344CB8AC3E}">
        <p14:creationId xmlns:p14="http://schemas.microsoft.com/office/powerpoint/2010/main" val="33927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2268760" y="-891480"/>
            <a:ext cx="7560840" cy="7272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4" descr="C:\Users\patbosc\AppData\Local\Microsoft\Windows\Temporary Internet Files\Content.IE5\JQAOMGP4\MP900448554[1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8" b="97527" l="4064" r="96290">
                        <a14:foregroundMark x1="60071" y1="46879" x2="62191" y2="56655"/>
                        <a14:foregroundMark x1="57597" y1="48410" x2="54594" y2="60306"/>
                        <a14:foregroundMark x1="61131" y1="45347" x2="64134" y2="54888"/>
                        <a14:foregroundMark x1="37102" y1="66667" x2="38516" y2="56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83" y="27384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334397"/>
            <a:ext cx="6734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Generational      Garbage Collector</a:t>
            </a:r>
            <a:endParaRPr lang="de-DE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t-dantay\Documents\Placeholders\user.png"/>
          <p:cNvPicPr>
            <a:picLocks noChangeAspect="1" noChangeArrowheads="1"/>
          </p:cNvPicPr>
          <p:nvPr>
            <p:custDataLst>
              <p:custData r:id="rId1"/>
            </p:custDataLst>
          </p:nvPr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401795"/>
            <a:ext cx="724195" cy="792088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-dantay\Documents\Placeholders\user.png"/>
          <p:cNvPicPr>
            <a:picLocks noChangeAspect="1" noChangeArrowheads="1"/>
          </p:cNvPicPr>
          <p:nvPr>
            <p:custDataLst>
              <p:custData r:id="rId2"/>
            </p:custDataLst>
          </p:nvPr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12502"/>
            <a:ext cx="1080120" cy="1181381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-dantay\Documents\Placeholders\user.png"/>
          <p:cNvPicPr>
            <a:picLocks noChangeAspect="1" noChangeArrowheads="1"/>
          </p:cNvPicPr>
          <p:nvPr>
            <p:custDataLst>
              <p:custData r:id="rId3"/>
            </p:custDataLst>
          </p:nvPr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93684"/>
            <a:ext cx="1645897" cy="1800199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3"/>
          <p:cNvSpPr/>
          <p:nvPr/>
        </p:nvSpPr>
        <p:spPr>
          <a:xfrm>
            <a:off x="3115888" y="1867619"/>
            <a:ext cx="4352383" cy="1144883"/>
          </a:xfrm>
          <a:custGeom>
            <a:avLst/>
            <a:gdLst>
              <a:gd name="connsiteX0" fmla="*/ 0 w 4352383"/>
              <a:gd name="connsiteY0" fmla="*/ 1111121 h 1144883"/>
              <a:gd name="connsiteX1" fmla="*/ 925033 w 4352383"/>
              <a:gd name="connsiteY1" fmla="*/ 1111121 h 1144883"/>
              <a:gd name="connsiteX2" fmla="*/ 1775638 w 4352383"/>
              <a:gd name="connsiteY2" fmla="*/ 760246 h 1144883"/>
              <a:gd name="connsiteX3" fmla="*/ 2371061 w 4352383"/>
              <a:gd name="connsiteY3" fmla="*/ 728348 h 1144883"/>
              <a:gd name="connsiteX4" fmla="*/ 3019647 w 4352383"/>
              <a:gd name="connsiteY4" fmla="*/ 303046 h 1144883"/>
              <a:gd name="connsiteX5" fmla="*/ 4210493 w 4352383"/>
              <a:gd name="connsiteY5" fmla="*/ 26600 h 1144883"/>
              <a:gd name="connsiteX6" fmla="*/ 4284921 w 4352383"/>
              <a:gd name="connsiteY6" fmla="*/ 26600 h 11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2383" h="1144883">
                <a:moveTo>
                  <a:pt x="0" y="1111121"/>
                </a:moveTo>
                <a:cubicBezTo>
                  <a:pt x="314547" y="1140360"/>
                  <a:pt x="629094" y="1169600"/>
                  <a:pt x="925033" y="1111121"/>
                </a:cubicBezTo>
                <a:cubicBezTo>
                  <a:pt x="1220972" y="1052642"/>
                  <a:pt x="1534633" y="824041"/>
                  <a:pt x="1775638" y="760246"/>
                </a:cubicBezTo>
                <a:cubicBezTo>
                  <a:pt x="2016643" y="696451"/>
                  <a:pt x="2163726" y="804548"/>
                  <a:pt x="2371061" y="728348"/>
                </a:cubicBezTo>
                <a:cubicBezTo>
                  <a:pt x="2578396" y="652148"/>
                  <a:pt x="2713075" y="420004"/>
                  <a:pt x="3019647" y="303046"/>
                </a:cubicBezTo>
                <a:cubicBezTo>
                  <a:pt x="3326219" y="186088"/>
                  <a:pt x="3999614" y="72674"/>
                  <a:pt x="4210493" y="26600"/>
                </a:cubicBezTo>
                <a:cubicBezTo>
                  <a:pt x="4421372" y="-19474"/>
                  <a:pt x="4353146" y="3563"/>
                  <a:pt x="4284921" y="2660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8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dirty="0" smtClean="0"/>
              <a:t>Generational Garbage Collector</a:t>
            </a:r>
            <a:endParaRPr lang="de-DE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3426172"/>
          </a:xfrm>
          <a:solidFill>
            <a:schemeClr val="accent1"/>
          </a:solidFill>
        </p:spPr>
        <p:txBody>
          <a:bodyPr>
            <a:normAutofit fontScale="85000" lnSpcReduction="20000"/>
          </a:bodyPr>
          <a:lstStyle/>
          <a:p>
            <a:r>
              <a:rPr lang="de-DE" sz="2600" b="1" dirty="0">
                <a:solidFill>
                  <a:schemeClr val="bg1"/>
                </a:solidFill>
              </a:rPr>
              <a:t>Neueste Objekte sterben in der Regel schneller als ältere</a:t>
            </a:r>
          </a:p>
          <a:p>
            <a:r>
              <a:rPr lang="de-DE" sz="2600" b="1" dirty="0">
                <a:solidFill>
                  <a:schemeClr val="bg1"/>
                </a:solidFill>
              </a:rPr>
              <a:t>Ältere Objekte bleiben in der Regel am </a:t>
            </a:r>
            <a:r>
              <a:rPr lang="de-DE" sz="2600" b="1" dirty="0" smtClean="0">
                <a:solidFill>
                  <a:schemeClr val="bg1"/>
                </a:solidFill>
              </a:rPr>
              <a:t>leben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GC gruppiert Objekte in Generationen</a:t>
            </a:r>
          </a:p>
          <a:p>
            <a:r>
              <a:rPr lang="de-DE" dirty="0">
                <a:solidFill>
                  <a:schemeClr val="bg1"/>
                </a:solidFill>
              </a:rPr>
              <a:t>Short Lived	„Gen 0“</a:t>
            </a:r>
          </a:p>
          <a:p>
            <a:r>
              <a:rPr lang="de-DE" dirty="0">
                <a:solidFill>
                  <a:schemeClr val="bg1"/>
                </a:solidFill>
              </a:rPr>
              <a:t>Medium		„Gen 1“</a:t>
            </a:r>
          </a:p>
          <a:p>
            <a:r>
              <a:rPr lang="de-DE" dirty="0">
                <a:solidFill>
                  <a:schemeClr val="bg1"/>
                </a:solidFill>
              </a:rPr>
              <a:t>Long Lived	„Gen 2</a:t>
            </a:r>
            <a:r>
              <a:rPr lang="de-DE" dirty="0" smtClean="0">
                <a:solidFill>
                  <a:schemeClr val="bg1"/>
                </a:solidFill>
              </a:rPr>
              <a:t>“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Ein Objekt startet immer in Generation 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Wenn ein Objekt einen GC lauf überlebt wird es in die nächste Generation gesetzt.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GC komprimiert Gen 0 Objekte am meisten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Je öfter der GC läuft desto größer wird die Auswirkung auf die </a:t>
            </a:r>
            <a:r>
              <a:rPr lang="de-DE" dirty="0" smtClean="0">
                <a:solidFill>
                  <a:schemeClr val="bg1"/>
                </a:solidFill>
              </a:rPr>
              <a:t>Performance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276872"/>
            <a:ext cx="7758608" cy="1147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Garbage Collection in .net 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869160"/>
            <a:ext cx="2592288" cy="1676234"/>
          </a:xfrm>
        </p:spPr>
        <p:txBody>
          <a:bodyPr>
            <a:no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Patric Boscolo</a:t>
            </a:r>
          </a:p>
          <a:p>
            <a:r>
              <a:rPr lang="de-DE" sz="1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Developer Evangelist</a:t>
            </a:r>
          </a:p>
          <a:p>
            <a:r>
              <a:rPr lang="de-DE" sz="11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Microsoft Deutschland GmbH</a:t>
            </a:r>
          </a:p>
          <a:p>
            <a:r>
              <a:rPr lang="de-DE" sz="13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patbosc@microsoft.com</a:t>
            </a:r>
          </a:p>
          <a:p>
            <a:r>
              <a:rPr lang="de-DE" sz="2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@patricsmsdn</a:t>
            </a:r>
            <a:endParaRPr lang="de-DE" sz="2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7740352" y="6489668"/>
            <a:ext cx="1187624" cy="1997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3528" y="3284984"/>
            <a:ext cx="4719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solidFill>
                  <a:schemeClr val="accent1"/>
                </a:solidFill>
              </a:rPr>
              <a:t>http://blogs.msdn.com/patricb</a:t>
            </a:r>
          </a:p>
        </p:txBody>
      </p:sp>
    </p:spTree>
    <p:extLst>
      <p:ext uri="{BB962C8B-B14F-4D97-AF65-F5344CB8AC3E}">
        <p14:creationId xmlns:p14="http://schemas.microsoft.com/office/powerpoint/2010/main" val="15536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645024"/>
            <a:ext cx="8496944" cy="70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/>
          <p:cNvSpPr/>
          <p:nvPr/>
        </p:nvSpPr>
        <p:spPr>
          <a:xfrm>
            <a:off x="3810358" y="3645024"/>
            <a:ext cx="4866098" cy="70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/>
          <p:cNvSpPr/>
          <p:nvPr/>
        </p:nvSpPr>
        <p:spPr>
          <a:xfrm>
            <a:off x="6330637" y="3645024"/>
            <a:ext cx="2730093" cy="70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3549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0x000000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8862339" y="3140968"/>
            <a:ext cx="2838453" cy="586332"/>
            <a:chOff x="1235346" y="2765623"/>
            <a:chExt cx="2838453" cy="586332"/>
          </a:xfrm>
        </p:grpSpPr>
        <p:sp>
          <p:nvSpPr>
            <p:cNvPr id="17" name="Isosceles Triangle 16"/>
            <p:cNvSpPr/>
            <p:nvPr/>
          </p:nvSpPr>
          <p:spPr>
            <a:xfrm rot="10800000">
              <a:off x="1235346" y="2909639"/>
              <a:ext cx="188568" cy="4423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Arc 17"/>
            <p:cNvSpPr/>
            <p:nvPr/>
          </p:nvSpPr>
          <p:spPr>
            <a:xfrm rot="21130140">
              <a:off x="1450265" y="2952081"/>
              <a:ext cx="626745" cy="54758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45" h="54758" stroke="0" extrusionOk="0">
                  <a:moveTo>
                    <a:pt x="85060" y="0"/>
                  </a:moveTo>
                  <a:cubicBezTo>
                    <a:pt x="202186" y="0"/>
                    <a:pt x="297136" y="10235"/>
                    <a:pt x="297136" y="22860"/>
                  </a:cubicBezTo>
                  <a:lnTo>
                    <a:pt x="85060" y="22860"/>
                  </a:lnTo>
                  <a:lnTo>
                    <a:pt x="85060" y="0"/>
                  </a:lnTo>
                  <a:close/>
                </a:path>
                <a:path w="626745" h="54758" fill="none">
                  <a:moveTo>
                    <a:pt x="0" y="21265"/>
                  </a:moveTo>
                  <a:cubicBezTo>
                    <a:pt x="117126" y="21265"/>
                    <a:pt x="626745" y="42133"/>
                    <a:pt x="626745" y="54758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8052" y="2765623"/>
              <a:ext cx="2025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  <a:latin typeface="Bradley Hand ITC" pitchFamily="66" charset="0"/>
                </a:rPr>
                <a:t>Next Object Pointer</a:t>
              </a:r>
              <a:endParaRPr lang="de-DE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794786"/>
              </p:ext>
            </p:extLst>
          </p:nvPr>
        </p:nvGraphicFramePr>
        <p:xfrm>
          <a:off x="3509564" y="2493741"/>
          <a:ext cx="5238900" cy="41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80"/>
                <a:gridCol w="1047780"/>
                <a:gridCol w="1047780"/>
                <a:gridCol w="1047780"/>
                <a:gridCol w="1047780"/>
              </a:tblGrid>
              <a:tr h="41838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Arc 17"/>
          <p:cNvSpPr/>
          <p:nvPr/>
        </p:nvSpPr>
        <p:spPr>
          <a:xfrm rot="20734256">
            <a:off x="5915017" y="2237426"/>
            <a:ext cx="1096618" cy="97987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6618" h="97987" stroke="0" extrusionOk="0">
                <a:moveTo>
                  <a:pt x="554933" y="0"/>
                </a:moveTo>
                <a:cubicBezTo>
                  <a:pt x="672059" y="0"/>
                  <a:pt x="767009" y="10235"/>
                  <a:pt x="767009" y="22860"/>
                </a:cubicBezTo>
                <a:lnTo>
                  <a:pt x="554933" y="22860"/>
                </a:lnTo>
                <a:lnTo>
                  <a:pt x="554933" y="0"/>
                </a:lnTo>
                <a:close/>
              </a:path>
              <a:path w="1096618" h="97987" fill="none">
                <a:moveTo>
                  <a:pt x="0" y="97987"/>
                </a:moveTo>
                <a:cubicBezTo>
                  <a:pt x="328767" y="55817"/>
                  <a:pt x="811990" y="53390"/>
                  <a:pt x="1096618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Box 46"/>
          <p:cNvSpPr txBox="1"/>
          <p:nvPr/>
        </p:nvSpPr>
        <p:spPr>
          <a:xfrm>
            <a:off x="7020272" y="197954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Stack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3729685" y="2429000"/>
            <a:ext cx="598596" cy="56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accent1"/>
                </a:solidFill>
              </a:rPr>
              <a:t>obj1</a:t>
            </a:r>
            <a:endParaRPr lang="de-DE" sz="1050" dirty="0">
              <a:solidFill>
                <a:schemeClr val="accent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6392466" y="3780339"/>
            <a:ext cx="74137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C</a:t>
            </a:r>
            <a:endParaRPr lang="de-DE" dirty="0"/>
          </a:p>
        </p:txBody>
      </p:sp>
      <p:sp>
        <p:nvSpPr>
          <p:cNvPr id="216" name="Oval 215"/>
          <p:cNvSpPr/>
          <p:nvPr/>
        </p:nvSpPr>
        <p:spPr>
          <a:xfrm>
            <a:off x="4791981" y="2429845"/>
            <a:ext cx="598596" cy="56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accent1"/>
                </a:solidFill>
              </a:rPr>
              <a:t>obj2</a:t>
            </a:r>
            <a:endParaRPr lang="de-DE" sz="1050" dirty="0">
              <a:solidFill>
                <a:schemeClr val="accent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1917677"/>
            <a:ext cx="8784976" cy="12232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Box 56"/>
          <p:cNvSpPr txBox="1"/>
          <p:nvPr/>
        </p:nvSpPr>
        <p:spPr>
          <a:xfrm>
            <a:off x="75557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0x000001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610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0x000002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67744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0x000003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5983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0x000004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8236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0x000005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1601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0x000006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08104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0x000007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30638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0x000008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3384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0x000009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56376" y="4345184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0x000000A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1859557" y="2926749"/>
            <a:ext cx="270756" cy="3630846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ight Brace 68"/>
          <p:cNvSpPr/>
          <p:nvPr/>
        </p:nvSpPr>
        <p:spPr>
          <a:xfrm rot="5400000">
            <a:off x="4935120" y="3554091"/>
            <a:ext cx="270756" cy="2376264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ight Brace 69"/>
          <p:cNvSpPr/>
          <p:nvPr/>
        </p:nvSpPr>
        <p:spPr>
          <a:xfrm rot="5400000">
            <a:off x="7532966" y="3446028"/>
            <a:ext cx="270756" cy="2592288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674058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2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16016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1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64288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236296" y="3789040"/>
            <a:ext cx="792088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</a:t>
            </a:r>
            <a:r>
              <a:rPr lang="de-DE" dirty="0"/>
              <a:t>D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8100392" y="3789040"/>
            <a:ext cx="86409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E</a:t>
            </a:r>
            <a:endParaRPr lang="de-DE" dirty="0"/>
          </a:p>
        </p:txBody>
      </p:sp>
      <p:sp>
        <p:nvSpPr>
          <p:cNvPr id="35" name="Rounded Rectangle 34"/>
          <p:cNvSpPr/>
          <p:nvPr/>
        </p:nvSpPr>
        <p:spPr>
          <a:xfrm>
            <a:off x="384888" y="3780339"/>
            <a:ext cx="74137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A</a:t>
            </a:r>
            <a:endParaRPr lang="de-DE" dirty="0"/>
          </a:p>
        </p:txBody>
      </p:sp>
      <p:sp>
        <p:nvSpPr>
          <p:cNvPr id="36" name="Rounded Rectangle 35"/>
          <p:cNvSpPr/>
          <p:nvPr/>
        </p:nvSpPr>
        <p:spPr>
          <a:xfrm>
            <a:off x="3934711" y="3789040"/>
            <a:ext cx="74137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</a:t>
            </a:r>
            <a:r>
              <a:rPr lang="de-DE" dirty="0"/>
              <a:t>B</a:t>
            </a:r>
          </a:p>
        </p:txBody>
      </p:sp>
      <p:sp>
        <p:nvSpPr>
          <p:cNvPr id="37" name="Oval 36"/>
          <p:cNvSpPr/>
          <p:nvPr/>
        </p:nvSpPr>
        <p:spPr>
          <a:xfrm>
            <a:off x="2174440" y="2270776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global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301533" y="2270775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global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5334" y="2254422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static</a:t>
            </a:r>
            <a:endParaRPr lang="de-DE" sz="1050" dirty="0">
              <a:solidFill>
                <a:schemeClr val="bg1"/>
              </a:solidFill>
            </a:endParaRPr>
          </a:p>
        </p:txBody>
      </p:sp>
      <p:cxnSp>
        <p:nvCxnSpPr>
          <p:cNvPr id="3" name="Curved Connector 2"/>
          <p:cNvCxnSpPr>
            <a:stCxn id="39" idx="4"/>
            <a:endCxn id="35" idx="0"/>
          </p:cNvCxnSpPr>
          <p:nvPr/>
        </p:nvCxnSpPr>
        <p:spPr>
          <a:xfrm rot="5400000">
            <a:off x="343101" y="3337418"/>
            <a:ext cx="855396" cy="30446"/>
          </a:xfrm>
          <a:prstGeom prst="curvedConnector3">
            <a:avLst>
              <a:gd name="adj1" fmla="val 51243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38" idx="4"/>
            <a:endCxn id="36" idx="0"/>
          </p:cNvCxnSpPr>
          <p:nvPr/>
        </p:nvCxnSpPr>
        <p:spPr>
          <a:xfrm rot="16200000" flipH="1">
            <a:off x="2564938" y="2048579"/>
            <a:ext cx="847744" cy="2633178"/>
          </a:xfrm>
          <a:prstGeom prst="curvedConnector3">
            <a:avLst>
              <a:gd name="adj1" fmla="val 4122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37" idx="4"/>
            <a:endCxn id="199" idx="0"/>
          </p:cNvCxnSpPr>
          <p:nvPr/>
        </p:nvCxnSpPr>
        <p:spPr>
          <a:xfrm rot="16200000" flipH="1">
            <a:off x="4234620" y="1251805"/>
            <a:ext cx="839042" cy="4218026"/>
          </a:xfrm>
          <a:prstGeom prst="curvedConnector3">
            <a:avLst>
              <a:gd name="adj1" fmla="val 43664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98" idx="4"/>
            <a:endCxn id="73" idx="0"/>
          </p:cNvCxnSpPr>
          <p:nvPr/>
        </p:nvCxnSpPr>
        <p:spPr>
          <a:xfrm rot="16200000" flipH="1">
            <a:off x="5434617" y="1591317"/>
            <a:ext cx="792088" cy="3603357"/>
          </a:xfrm>
          <a:prstGeom prst="curvedConnector3">
            <a:avLst>
              <a:gd name="adj1" fmla="val 25838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216" idx="4"/>
            <a:endCxn id="74" idx="0"/>
          </p:cNvCxnSpPr>
          <p:nvPr/>
        </p:nvCxnSpPr>
        <p:spPr>
          <a:xfrm rot="16200000" flipH="1">
            <a:off x="6416238" y="1672837"/>
            <a:ext cx="791243" cy="3441161"/>
          </a:xfrm>
          <a:prstGeom prst="curvedConnector3">
            <a:avLst>
              <a:gd name="adj1" fmla="val 12374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6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645024"/>
            <a:ext cx="8496944" cy="70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/>
          <p:cNvSpPr/>
          <p:nvPr/>
        </p:nvSpPr>
        <p:spPr>
          <a:xfrm>
            <a:off x="3810358" y="3645024"/>
            <a:ext cx="4866098" cy="70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/>
          <p:cNvSpPr/>
          <p:nvPr/>
        </p:nvSpPr>
        <p:spPr>
          <a:xfrm>
            <a:off x="6330637" y="3645024"/>
            <a:ext cx="2730093" cy="70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/>
          <p:cNvSpPr/>
          <p:nvPr/>
        </p:nvSpPr>
        <p:spPr>
          <a:xfrm>
            <a:off x="6330638" y="3645024"/>
            <a:ext cx="2730093" cy="700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3549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0x000000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8862339" y="3140968"/>
            <a:ext cx="2838453" cy="586332"/>
            <a:chOff x="1235346" y="2765623"/>
            <a:chExt cx="2838453" cy="586332"/>
          </a:xfrm>
        </p:grpSpPr>
        <p:sp>
          <p:nvSpPr>
            <p:cNvPr id="17" name="Isosceles Triangle 16"/>
            <p:cNvSpPr/>
            <p:nvPr/>
          </p:nvSpPr>
          <p:spPr>
            <a:xfrm rot="10800000">
              <a:off x="1235346" y="2909639"/>
              <a:ext cx="188568" cy="4423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Arc 17"/>
            <p:cNvSpPr/>
            <p:nvPr/>
          </p:nvSpPr>
          <p:spPr>
            <a:xfrm rot="21130140">
              <a:off x="1450265" y="2952081"/>
              <a:ext cx="626745" cy="54758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45" h="54758" stroke="0" extrusionOk="0">
                  <a:moveTo>
                    <a:pt x="85060" y="0"/>
                  </a:moveTo>
                  <a:cubicBezTo>
                    <a:pt x="202186" y="0"/>
                    <a:pt x="297136" y="10235"/>
                    <a:pt x="297136" y="22860"/>
                  </a:cubicBezTo>
                  <a:lnTo>
                    <a:pt x="85060" y="22860"/>
                  </a:lnTo>
                  <a:lnTo>
                    <a:pt x="85060" y="0"/>
                  </a:lnTo>
                  <a:close/>
                </a:path>
                <a:path w="626745" h="54758" fill="none">
                  <a:moveTo>
                    <a:pt x="0" y="21265"/>
                  </a:moveTo>
                  <a:cubicBezTo>
                    <a:pt x="117126" y="21265"/>
                    <a:pt x="626745" y="42133"/>
                    <a:pt x="626745" y="54758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8052" y="2765623"/>
              <a:ext cx="2025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  <a:latin typeface="Bradley Hand ITC" pitchFamily="66" charset="0"/>
                </a:rPr>
                <a:t>Next Object Pointer</a:t>
              </a:r>
              <a:endParaRPr lang="de-DE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528734"/>
              </p:ext>
            </p:extLst>
          </p:nvPr>
        </p:nvGraphicFramePr>
        <p:xfrm>
          <a:off x="3509564" y="2493741"/>
          <a:ext cx="5238900" cy="41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80"/>
                <a:gridCol w="1047780"/>
                <a:gridCol w="1047780"/>
                <a:gridCol w="1047780"/>
                <a:gridCol w="1047780"/>
              </a:tblGrid>
              <a:tr h="41838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Arc 17"/>
          <p:cNvSpPr/>
          <p:nvPr/>
        </p:nvSpPr>
        <p:spPr>
          <a:xfrm rot="20734256">
            <a:off x="5915017" y="2237426"/>
            <a:ext cx="1096618" cy="97987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6618" h="97987" stroke="0" extrusionOk="0">
                <a:moveTo>
                  <a:pt x="554933" y="0"/>
                </a:moveTo>
                <a:cubicBezTo>
                  <a:pt x="672059" y="0"/>
                  <a:pt x="767009" y="10235"/>
                  <a:pt x="767009" y="22860"/>
                </a:cubicBezTo>
                <a:lnTo>
                  <a:pt x="554933" y="22860"/>
                </a:lnTo>
                <a:lnTo>
                  <a:pt x="554933" y="0"/>
                </a:lnTo>
                <a:close/>
              </a:path>
              <a:path w="1096618" h="97987" fill="none">
                <a:moveTo>
                  <a:pt x="0" y="97987"/>
                </a:moveTo>
                <a:cubicBezTo>
                  <a:pt x="328767" y="55817"/>
                  <a:pt x="811990" y="53390"/>
                  <a:pt x="1096618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Box 46"/>
          <p:cNvSpPr txBox="1"/>
          <p:nvPr/>
        </p:nvSpPr>
        <p:spPr>
          <a:xfrm>
            <a:off x="7020272" y="197954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Stack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3729685" y="2429000"/>
            <a:ext cx="598596" cy="56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accent1"/>
                </a:solidFill>
              </a:rPr>
              <a:t>obj1</a:t>
            </a:r>
            <a:endParaRPr lang="de-DE" sz="1050" dirty="0">
              <a:solidFill>
                <a:schemeClr val="accent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6392466" y="3780339"/>
            <a:ext cx="741376" cy="4295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bj C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4791981" y="2429845"/>
            <a:ext cx="598596" cy="56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accent1"/>
                </a:solidFill>
              </a:rPr>
              <a:t>obj2</a:t>
            </a:r>
            <a:endParaRPr lang="de-DE" sz="1050" dirty="0">
              <a:solidFill>
                <a:schemeClr val="accent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1917677"/>
            <a:ext cx="8784976" cy="12232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Box 56"/>
          <p:cNvSpPr txBox="1"/>
          <p:nvPr/>
        </p:nvSpPr>
        <p:spPr>
          <a:xfrm>
            <a:off x="75557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0x000001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610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0x000002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67744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0x000003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5983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0x000004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8236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0x000005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1601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0x000006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08104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0x000007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30638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0x000008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3384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0x000009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56376" y="4345184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0x000000A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1859557" y="2926749"/>
            <a:ext cx="270756" cy="3630846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ight Brace 68"/>
          <p:cNvSpPr/>
          <p:nvPr/>
        </p:nvSpPr>
        <p:spPr>
          <a:xfrm rot="5400000">
            <a:off x="4935120" y="3554091"/>
            <a:ext cx="270756" cy="2376264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ight Brace 69"/>
          <p:cNvSpPr/>
          <p:nvPr/>
        </p:nvSpPr>
        <p:spPr>
          <a:xfrm rot="5400000">
            <a:off x="7532966" y="3446028"/>
            <a:ext cx="270756" cy="2592288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674058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2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16016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1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64288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236296" y="3789040"/>
            <a:ext cx="792088" cy="4295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bj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8100392" y="3789040"/>
            <a:ext cx="864096" cy="4295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bj 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4888" y="3780339"/>
            <a:ext cx="74137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A</a:t>
            </a:r>
            <a:endParaRPr lang="de-DE" dirty="0"/>
          </a:p>
        </p:txBody>
      </p:sp>
      <p:sp>
        <p:nvSpPr>
          <p:cNvPr id="36" name="Rounded Rectangle 35"/>
          <p:cNvSpPr/>
          <p:nvPr/>
        </p:nvSpPr>
        <p:spPr>
          <a:xfrm>
            <a:off x="3934711" y="3789040"/>
            <a:ext cx="74137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</a:t>
            </a:r>
            <a:r>
              <a:rPr lang="de-DE" dirty="0"/>
              <a:t>B</a:t>
            </a:r>
          </a:p>
        </p:txBody>
      </p:sp>
      <p:sp>
        <p:nvSpPr>
          <p:cNvPr id="37" name="Oval 36"/>
          <p:cNvSpPr/>
          <p:nvPr/>
        </p:nvSpPr>
        <p:spPr>
          <a:xfrm>
            <a:off x="2174440" y="2270776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global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301533" y="2270775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global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5334" y="2254422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static</a:t>
            </a:r>
            <a:endParaRPr lang="de-DE" sz="1050" dirty="0">
              <a:solidFill>
                <a:schemeClr val="bg1"/>
              </a:solidFill>
            </a:endParaRPr>
          </a:p>
        </p:txBody>
      </p:sp>
      <p:cxnSp>
        <p:nvCxnSpPr>
          <p:cNvPr id="43" name="Curved Connector 42"/>
          <p:cNvCxnSpPr>
            <a:stCxn id="38" idx="4"/>
            <a:endCxn id="36" idx="0"/>
          </p:cNvCxnSpPr>
          <p:nvPr/>
        </p:nvCxnSpPr>
        <p:spPr>
          <a:xfrm rot="16200000" flipH="1">
            <a:off x="2564938" y="2048579"/>
            <a:ext cx="847744" cy="2633178"/>
          </a:xfrm>
          <a:prstGeom prst="curvedConnector3">
            <a:avLst>
              <a:gd name="adj1" fmla="val 4122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37" idx="4"/>
            <a:endCxn id="199" idx="0"/>
          </p:cNvCxnSpPr>
          <p:nvPr/>
        </p:nvCxnSpPr>
        <p:spPr>
          <a:xfrm rot="16200000" flipH="1">
            <a:off x="4234620" y="1251805"/>
            <a:ext cx="839042" cy="4218026"/>
          </a:xfrm>
          <a:prstGeom prst="curvedConnector3">
            <a:avLst>
              <a:gd name="adj1" fmla="val 43664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 0 Garbage Collection</a:t>
            </a:r>
            <a:endParaRPr lang="de-DE" dirty="0"/>
          </a:p>
        </p:txBody>
      </p:sp>
      <p:sp>
        <p:nvSpPr>
          <p:cNvPr id="49" name="Rounded Rectangle 48"/>
          <p:cNvSpPr/>
          <p:nvPr/>
        </p:nvSpPr>
        <p:spPr>
          <a:xfrm>
            <a:off x="7236296" y="3789040"/>
            <a:ext cx="792088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</a:t>
            </a:r>
            <a:r>
              <a:rPr lang="de-DE" dirty="0"/>
              <a:t>D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100392" y="3789040"/>
            <a:ext cx="86409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E</a:t>
            </a:r>
            <a:endParaRPr lang="de-DE" dirty="0"/>
          </a:p>
        </p:txBody>
      </p:sp>
      <p:sp>
        <p:nvSpPr>
          <p:cNvPr id="52" name="Rounded Rectangle 51"/>
          <p:cNvSpPr/>
          <p:nvPr/>
        </p:nvSpPr>
        <p:spPr>
          <a:xfrm>
            <a:off x="6392466" y="3779839"/>
            <a:ext cx="74137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C</a:t>
            </a:r>
            <a:endParaRPr lang="de-DE" dirty="0"/>
          </a:p>
        </p:txBody>
      </p:sp>
      <p:cxnSp>
        <p:nvCxnSpPr>
          <p:cNvPr id="53" name="Curved Connector 52"/>
          <p:cNvCxnSpPr>
            <a:stCxn id="37" idx="4"/>
            <a:endCxn id="55" idx="0"/>
          </p:cNvCxnSpPr>
          <p:nvPr/>
        </p:nvCxnSpPr>
        <p:spPr>
          <a:xfrm rot="16200000" flipH="1">
            <a:off x="3439038" y="2047386"/>
            <a:ext cx="847743" cy="2635563"/>
          </a:xfrm>
          <a:prstGeom prst="curvedConnector3">
            <a:avLst>
              <a:gd name="adj1" fmla="val 37458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810003" y="3789040"/>
            <a:ext cx="74137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9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17656 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8594 -0.000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198" grpId="0" animBg="1"/>
      <p:bldP spid="216" grpId="0" animBg="1"/>
      <p:bldP spid="49" grpId="0" animBg="1"/>
      <p:bldP spid="51" grpId="0" animBg="1"/>
      <p:bldP spid="52" grpId="0" animBg="1"/>
      <p:bldP spid="52" grpId="1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645024"/>
            <a:ext cx="8496944" cy="70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/>
          <p:cNvSpPr/>
          <p:nvPr/>
        </p:nvSpPr>
        <p:spPr>
          <a:xfrm>
            <a:off x="3810358" y="3645024"/>
            <a:ext cx="4866098" cy="70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/>
          <p:cNvSpPr/>
          <p:nvPr/>
        </p:nvSpPr>
        <p:spPr>
          <a:xfrm>
            <a:off x="3810358" y="3645024"/>
            <a:ext cx="4866098" cy="700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/>
          <p:cNvSpPr/>
          <p:nvPr/>
        </p:nvSpPr>
        <p:spPr>
          <a:xfrm>
            <a:off x="6330637" y="3645024"/>
            <a:ext cx="2730093" cy="70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3549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0x000000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6330638" y="3149244"/>
            <a:ext cx="2838453" cy="586332"/>
            <a:chOff x="1235346" y="2765623"/>
            <a:chExt cx="2838453" cy="586332"/>
          </a:xfrm>
        </p:grpSpPr>
        <p:sp>
          <p:nvSpPr>
            <p:cNvPr id="17" name="Isosceles Triangle 16"/>
            <p:cNvSpPr/>
            <p:nvPr/>
          </p:nvSpPr>
          <p:spPr>
            <a:xfrm rot="10800000">
              <a:off x="1235346" y="2909639"/>
              <a:ext cx="188568" cy="4423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Arc 17"/>
            <p:cNvSpPr/>
            <p:nvPr/>
          </p:nvSpPr>
          <p:spPr>
            <a:xfrm rot="21130140">
              <a:off x="1450265" y="2952081"/>
              <a:ext cx="626745" cy="54758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45" h="54758" stroke="0" extrusionOk="0">
                  <a:moveTo>
                    <a:pt x="85060" y="0"/>
                  </a:moveTo>
                  <a:cubicBezTo>
                    <a:pt x="202186" y="0"/>
                    <a:pt x="297136" y="10235"/>
                    <a:pt x="297136" y="22860"/>
                  </a:cubicBezTo>
                  <a:lnTo>
                    <a:pt x="85060" y="22860"/>
                  </a:lnTo>
                  <a:lnTo>
                    <a:pt x="85060" y="0"/>
                  </a:lnTo>
                  <a:close/>
                </a:path>
                <a:path w="626745" h="54758" fill="none">
                  <a:moveTo>
                    <a:pt x="0" y="21265"/>
                  </a:moveTo>
                  <a:cubicBezTo>
                    <a:pt x="117126" y="21265"/>
                    <a:pt x="626745" y="42133"/>
                    <a:pt x="626745" y="54758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8052" y="2765623"/>
              <a:ext cx="2025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  <a:latin typeface="Bradley Hand ITC" pitchFamily="66" charset="0"/>
                </a:rPr>
                <a:t>Next Object Pointer</a:t>
              </a:r>
              <a:endParaRPr lang="de-DE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39552"/>
              </p:ext>
            </p:extLst>
          </p:nvPr>
        </p:nvGraphicFramePr>
        <p:xfrm>
          <a:off x="3509564" y="2493741"/>
          <a:ext cx="5238900" cy="41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80"/>
                <a:gridCol w="1047780"/>
                <a:gridCol w="1047780"/>
                <a:gridCol w="1047780"/>
                <a:gridCol w="1047780"/>
              </a:tblGrid>
              <a:tr h="41838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Arc 17"/>
          <p:cNvSpPr/>
          <p:nvPr/>
        </p:nvSpPr>
        <p:spPr>
          <a:xfrm rot="20734256">
            <a:off x="5915017" y="2237426"/>
            <a:ext cx="1096618" cy="97987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6618" h="97987" stroke="0" extrusionOk="0">
                <a:moveTo>
                  <a:pt x="554933" y="0"/>
                </a:moveTo>
                <a:cubicBezTo>
                  <a:pt x="672059" y="0"/>
                  <a:pt x="767009" y="10235"/>
                  <a:pt x="767009" y="22860"/>
                </a:cubicBezTo>
                <a:lnTo>
                  <a:pt x="554933" y="22860"/>
                </a:lnTo>
                <a:lnTo>
                  <a:pt x="554933" y="0"/>
                </a:lnTo>
                <a:close/>
              </a:path>
              <a:path w="1096618" h="97987" fill="none">
                <a:moveTo>
                  <a:pt x="0" y="97987"/>
                </a:moveTo>
                <a:cubicBezTo>
                  <a:pt x="328767" y="55817"/>
                  <a:pt x="811990" y="53390"/>
                  <a:pt x="1096618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Box 46"/>
          <p:cNvSpPr txBox="1"/>
          <p:nvPr/>
        </p:nvSpPr>
        <p:spPr>
          <a:xfrm>
            <a:off x="7020272" y="197954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Stack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4791981" y="3792889"/>
            <a:ext cx="741376" cy="429530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bj C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1917677"/>
            <a:ext cx="8784976" cy="12232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Box 56"/>
          <p:cNvSpPr txBox="1"/>
          <p:nvPr/>
        </p:nvSpPr>
        <p:spPr>
          <a:xfrm>
            <a:off x="75557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0x000001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610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0x000002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67744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0x000003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5983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0x000004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8236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0x000005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1601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0x000006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08104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0x000007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30638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0x000008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3384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0x000009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56376" y="4345184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0x000000A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1859557" y="2926749"/>
            <a:ext cx="270756" cy="3630846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ight Brace 68"/>
          <p:cNvSpPr/>
          <p:nvPr/>
        </p:nvSpPr>
        <p:spPr>
          <a:xfrm rot="5400000">
            <a:off x="4935120" y="3554091"/>
            <a:ext cx="270756" cy="2376264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ight Brace 69"/>
          <p:cNvSpPr/>
          <p:nvPr/>
        </p:nvSpPr>
        <p:spPr>
          <a:xfrm rot="5400000">
            <a:off x="7532966" y="3446028"/>
            <a:ext cx="270756" cy="2592288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674058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2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16016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1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64288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4888" y="3780339"/>
            <a:ext cx="74137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A</a:t>
            </a:r>
            <a:endParaRPr lang="de-DE" dirty="0"/>
          </a:p>
        </p:txBody>
      </p:sp>
      <p:sp>
        <p:nvSpPr>
          <p:cNvPr id="37" name="Oval 36"/>
          <p:cNvSpPr/>
          <p:nvPr/>
        </p:nvSpPr>
        <p:spPr>
          <a:xfrm>
            <a:off x="2174440" y="2270776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global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301533" y="2270775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global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5334" y="2254422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static</a:t>
            </a:r>
            <a:endParaRPr lang="de-DE" sz="1050" dirty="0">
              <a:solidFill>
                <a:schemeClr val="bg1"/>
              </a:solidFill>
            </a:endParaRPr>
          </a:p>
        </p:txBody>
      </p:sp>
      <p:cxnSp>
        <p:nvCxnSpPr>
          <p:cNvPr id="43" name="Curved Connector 42"/>
          <p:cNvCxnSpPr>
            <a:stCxn id="38" idx="4"/>
            <a:endCxn id="36" idx="0"/>
          </p:cNvCxnSpPr>
          <p:nvPr/>
        </p:nvCxnSpPr>
        <p:spPr>
          <a:xfrm rot="16200000" flipH="1">
            <a:off x="2564938" y="2048579"/>
            <a:ext cx="847744" cy="2633178"/>
          </a:xfrm>
          <a:prstGeom prst="curvedConnector3">
            <a:avLst>
              <a:gd name="adj1" fmla="val 4122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37" idx="4"/>
            <a:endCxn id="199" idx="0"/>
          </p:cNvCxnSpPr>
          <p:nvPr/>
        </p:nvCxnSpPr>
        <p:spPr>
          <a:xfrm rot="16200000" flipH="1">
            <a:off x="3428102" y="2058322"/>
            <a:ext cx="851592" cy="2617541"/>
          </a:xfrm>
          <a:prstGeom prst="curvedConnector3">
            <a:avLst>
              <a:gd name="adj1" fmla="val 33769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 1 Garbage Collection</a:t>
            </a:r>
            <a:endParaRPr lang="de-DE" dirty="0"/>
          </a:p>
        </p:txBody>
      </p:sp>
      <p:sp>
        <p:nvSpPr>
          <p:cNvPr id="49" name="Rounded Rectangle 48"/>
          <p:cNvSpPr/>
          <p:nvPr/>
        </p:nvSpPr>
        <p:spPr>
          <a:xfrm>
            <a:off x="1303370" y="3780339"/>
            <a:ext cx="74137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</a:t>
            </a:r>
            <a:r>
              <a:rPr lang="de-DE" dirty="0"/>
              <a:t>B</a:t>
            </a:r>
          </a:p>
        </p:txBody>
      </p:sp>
      <p:cxnSp>
        <p:nvCxnSpPr>
          <p:cNvPr id="51" name="Curved Connector 50"/>
          <p:cNvCxnSpPr>
            <a:stCxn id="38" idx="4"/>
            <a:endCxn id="49" idx="0"/>
          </p:cNvCxnSpPr>
          <p:nvPr/>
        </p:nvCxnSpPr>
        <p:spPr>
          <a:xfrm rot="16200000" flipH="1">
            <a:off x="1253618" y="3359898"/>
            <a:ext cx="839043" cy="1837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37" idx="4"/>
            <a:endCxn id="36" idx="0"/>
          </p:cNvCxnSpPr>
          <p:nvPr/>
        </p:nvCxnSpPr>
        <p:spPr>
          <a:xfrm rot="16200000" flipH="1">
            <a:off x="3001392" y="2485032"/>
            <a:ext cx="847743" cy="1760271"/>
          </a:xfrm>
          <a:prstGeom prst="curvedConnector3">
            <a:avLst>
              <a:gd name="adj1" fmla="val 41221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3934711" y="3792889"/>
            <a:ext cx="741376" cy="429530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bj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934711" y="3789040"/>
            <a:ext cx="74137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</a:t>
            </a:r>
            <a:r>
              <a:rPr lang="de-DE" dirty="0"/>
              <a:t>B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791981" y="3789040"/>
            <a:ext cx="74137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61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8576 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00023 L -0.09375 2.22222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75" grpId="1" animBg="1"/>
      <p:bldP spid="36" grpId="0" animBg="1"/>
      <p:bldP spid="36" grpId="1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645024"/>
            <a:ext cx="8496944" cy="70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/>
          <p:cNvSpPr/>
          <p:nvPr/>
        </p:nvSpPr>
        <p:spPr>
          <a:xfrm>
            <a:off x="179512" y="3645024"/>
            <a:ext cx="8496944" cy="700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/>
          <p:cNvSpPr/>
          <p:nvPr/>
        </p:nvSpPr>
        <p:spPr>
          <a:xfrm>
            <a:off x="3810358" y="3645024"/>
            <a:ext cx="4866098" cy="70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/>
          <p:cNvSpPr/>
          <p:nvPr/>
        </p:nvSpPr>
        <p:spPr>
          <a:xfrm>
            <a:off x="6330637" y="3645024"/>
            <a:ext cx="2730093" cy="70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3549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0x000000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6330638" y="3149244"/>
            <a:ext cx="2838453" cy="586332"/>
            <a:chOff x="1235346" y="2765623"/>
            <a:chExt cx="2838453" cy="586332"/>
          </a:xfrm>
        </p:grpSpPr>
        <p:sp>
          <p:nvSpPr>
            <p:cNvPr id="17" name="Isosceles Triangle 16"/>
            <p:cNvSpPr/>
            <p:nvPr/>
          </p:nvSpPr>
          <p:spPr>
            <a:xfrm rot="10800000">
              <a:off x="1235346" y="2909639"/>
              <a:ext cx="188568" cy="4423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Arc 17"/>
            <p:cNvSpPr/>
            <p:nvPr/>
          </p:nvSpPr>
          <p:spPr>
            <a:xfrm rot="21130140">
              <a:off x="1450265" y="2952081"/>
              <a:ext cx="626745" cy="54758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45" h="54758" stroke="0" extrusionOk="0">
                  <a:moveTo>
                    <a:pt x="85060" y="0"/>
                  </a:moveTo>
                  <a:cubicBezTo>
                    <a:pt x="202186" y="0"/>
                    <a:pt x="297136" y="10235"/>
                    <a:pt x="297136" y="22860"/>
                  </a:cubicBezTo>
                  <a:lnTo>
                    <a:pt x="85060" y="22860"/>
                  </a:lnTo>
                  <a:lnTo>
                    <a:pt x="85060" y="0"/>
                  </a:lnTo>
                  <a:close/>
                </a:path>
                <a:path w="626745" h="54758" fill="none">
                  <a:moveTo>
                    <a:pt x="0" y="21265"/>
                  </a:moveTo>
                  <a:cubicBezTo>
                    <a:pt x="117126" y="21265"/>
                    <a:pt x="626745" y="42133"/>
                    <a:pt x="626745" y="54758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8052" y="2765623"/>
              <a:ext cx="2025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  <a:latin typeface="Bradley Hand ITC" pitchFamily="66" charset="0"/>
                </a:rPr>
                <a:t>Next Object Pointer</a:t>
              </a:r>
              <a:endParaRPr lang="de-DE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417988"/>
              </p:ext>
            </p:extLst>
          </p:nvPr>
        </p:nvGraphicFramePr>
        <p:xfrm>
          <a:off x="3509564" y="2493741"/>
          <a:ext cx="5238900" cy="41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80"/>
                <a:gridCol w="1047780"/>
                <a:gridCol w="1047780"/>
                <a:gridCol w="1047780"/>
                <a:gridCol w="1047780"/>
              </a:tblGrid>
              <a:tr h="41838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Arc 17"/>
          <p:cNvSpPr/>
          <p:nvPr/>
        </p:nvSpPr>
        <p:spPr>
          <a:xfrm rot="20734256">
            <a:off x="5915017" y="2237426"/>
            <a:ext cx="1096618" cy="97987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6618" h="97987" stroke="0" extrusionOk="0">
                <a:moveTo>
                  <a:pt x="554933" y="0"/>
                </a:moveTo>
                <a:cubicBezTo>
                  <a:pt x="672059" y="0"/>
                  <a:pt x="767009" y="10235"/>
                  <a:pt x="767009" y="22860"/>
                </a:cubicBezTo>
                <a:lnTo>
                  <a:pt x="554933" y="22860"/>
                </a:lnTo>
                <a:lnTo>
                  <a:pt x="554933" y="0"/>
                </a:lnTo>
                <a:close/>
              </a:path>
              <a:path w="1096618" h="97987" fill="none">
                <a:moveTo>
                  <a:pt x="0" y="97987"/>
                </a:moveTo>
                <a:cubicBezTo>
                  <a:pt x="328767" y="55817"/>
                  <a:pt x="811990" y="53390"/>
                  <a:pt x="1096618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Box 46"/>
          <p:cNvSpPr txBox="1"/>
          <p:nvPr/>
        </p:nvSpPr>
        <p:spPr>
          <a:xfrm>
            <a:off x="7020272" y="197954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Stack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1917677"/>
            <a:ext cx="8784976" cy="12232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Box 56"/>
          <p:cNvSpPr txBox="1"/>
          <p:nvPr/>
        </p:nvSpPr>
        <p:spPr>
          <a:xfrm>
            <a:off x="75557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0x000001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610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0x000002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67744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0x000003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5983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0x000004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8236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0x000005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1601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0x000006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08104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0x000007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30638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0x000008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3384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0x000009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56376" y="4345184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0x000000A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1859557" y="2926749"/>
            <a:ext cx="270756" cy="3630846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ight Brace 68"/>
          <p:cNvSpPr/>
          <p:nvPr/>
        </p:nvSpPr>
        <p:spPr>
          <a:xfrm rot="5400000">
            <a:off x="4935120" y="3554091"/>
            <a:ext cx="270756" cy="2376264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ight Brace 69"/>
          <p:cNvSpPr/>
          <p:nvPr/>
        </p:nvSpPr>
        <p:spPr>
          <a:xfrm rot="5400000">
            <a:off x="7532966" y="3446028"/>
            <a:ext cx="270756" cy="2592288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674058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2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16016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1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64288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4888" y="3780339"/>
            <a:ext cx="741376" cy="4295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obj A</a:t>
            </a:r>
          </a:p>
        </p:txBody>
      </p:sp>
      <p:sp>
        <p:nvSpPr>
          <p:cNvPr id="37" name="Oval 36"/>
          <p:cNvSpPr/>
          <p:nvPr/>
        </p:nvSpPr>
        <p:spPr>
          <a:xfrm>
            <a:off x="2174440" y="2270776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global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301533" y="2270775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global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5334" y="2254422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static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 2 Garbage Collection</a:t>
            </a:r>
            <a:endParaRPr lang="de-DE" dirty="0"/>
          </a:p>
        </p:txBody>
      </p:sp>
      <p:cxnSp>
        <p:nvCxnSpPr>
          <p:cNvPr id="51" name="Curved Connector 50"/>
          <p:cNvCxnSpPr>
            <a:stCxn id="38" idx="4"/>
            <a:endCxn id="49" idx="0"/>
          </p:cNvCxnSpPr>
          <p:nvPr/>
        </p:nvCxnSpPr>
        <p:spPr>
          <a:xfrm rot="16200000" flipH="1">
            <a:off x="1253618" y="3359898"/>
            <a:ext cx="839043" cy="1837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37" idx="4"/>
          </p:cNvCxnSpPr>
          <p:nvPr/>
        </p:nvCxnSpPr>
        <p:spPr>
          <a:xfrm rot="16200000" flipH="1">
            <a:off x="3001392" y="2485032"/>
            <a:ext cx="847743" cy="1760271"/>
          </a:xfrm>
          <a:prstGeom prst="curvedConnector3">
            <a:avLst>
              <a:gd name="adj1" fmla="val 41221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3934711" y="3792889"/>
            <a:ext cx="74137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obj </a:t>
            </a:r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55" name="Rounded Rectangle 54"/>
          <p:cNvSpPr/>
          <p:nvPr/>
        </p:nvSpPr>
        <p:spPr>
          <a:xfrm>
            <a:off x="384101" y="3777600"/>
            <a:ext cx="74137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obj A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310344" y="3777600"/>
            <a:ext cx="741376" cy="4295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bj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303370" y="3780339"/>
            <a:ext cx="741376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</a:t>
            </a:r>
            <a:r>
              <a:rPr lang="de-DE" dirty="0"/>
              <a:t>B</a:t>
            </a:r>
          </a:p>
        </p:txBody>
      </p:sp>
      <p:cxnSp>
        <p:nvCxnSpPr>
          <p:cNvPr id="3" name="Curved Connector 2"/>
          <p:cNvCxnSpPr>
            <a:stCxn id="38" idx="4"/>
            <a:endCxn id="55" idx="0"/>
          </p:cNvCxnSpPr>
          <p:nvPr/>
        </p:nvCxnSpPr>
        <p:spPr>
          <a:xfrm rot="5400000">
            <a:off x="795353" y="2900732"/>
            <a:ext cx="836304" cy="917432"/>
          </a:xfrm>
          <a:prstGeom prst="curvedConnector3">
            <a:avLst>
              <a:gd name="adj1" fmla="val 36015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10035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39" grpId="0" animBg="1"/>
      <p:bldP spid="55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404664"/>
            <a:ext cx="7772400" cy="400223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GC wird ausgeführt, wenn Objekte folgende Grenze erreicht haben: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Gen 0	Objects reach  ~256K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Gen 1	Objects reach  ~2Mb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Gen 2	Objects reach  ~</a:t>
            </a:r>
            <a:r>
              <a:rPr lang="de-DE" dirty="0" smtClean="0">
                <a:solidFill>
                  <a:schemeClr val="bg1"/>
                </a:solidFill>
              </a:rPr>
              <a:t>10Mb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Oder der System Memory gering ist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Die </a:t>
            </a:r>
            <a:r>
              <a:rPr lang="de-DE" dirty="0">
                <a:solidFill>
                  <a:schemeClr val="bg1"/>
                </a:solidFill>
              </a:rPr>
              <a:t>meisten Objekte sollten in Gen 0 sterben</a:t>
            </a:r>
          </a:p>
          <a:p>
            <a:r>
              <a:rPr lang="de-DE" dirty="0">
                <a:solidFill>
                  <a:schemeClr val="bg1"/>
                </a:solidFill>
              </a:rPr>
              <a:t>Gen 2 Collection hat die meisten Performance Auswirkungen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Der komplette SOH wird </a:t>
            </a:r>
            <a:r>
              <a:rPr lang="de-DE" dirty="0" smtClean="0">
                <a:solidFill>
                  <a:schemeClr val="bg1"/>
                </a:solidFill>
              </a:rPr>
              <a:t> komprimiert</a:t>
            </a:r>
            <a:endParaRPr lang="de-DE" dirty="0">
              <a:solidFill>
                <a:schemeClr val="bg1"/>
              </a:solidFill>
            </a:endParaRPr>
          </a:p>
          <a:p>
            <a:pPr lvl="1"/>
            <a:r>
              <a:rPr lang="de-DE" dirty="0">
                <a:solidFill>
                  <a:schemeClr val="bg1"/>
                </a:solidFill>
              </a:rPr>
              <a:t>Large Object Heap wird </a:t>
            </a:r>
            <a:r>
              <a:rPr lang="de-DE" dirty="0" smtClean="0">
                <a:solidFill>
                  <a:schemeClr val="bg1"/>
                </a:solidFill>
              </a:rPr>
              <a:t>collected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 generations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28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548680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When I‘m Good</a:t>
            </a:r>
          </a:p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I‘m really Good</a:t>
            </a:r>
            <a:endParaRPr lang="de-DE"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911" y="3933056"/>
            <a:ext cx="504016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dirty="0" smtClean="0">
                <a:solidFill>
                  <a:schemeClr val="accent1"/>
                </a:solidFill>
              </a:rPr>
              <a:t>When I‘m Bad</a:t>
            </a:r>
          </a:p>
          <a:p>
            <a:pPr algn="ctr"/>
            <a:r>
              <a:rPr lang="de-DE" sz="6600" dirty="0" smtClean="0">
                <a:solidFill>
                  <a:schemeClr val="accent1"/>
                </a:solidFill>
              </a:rPr>
              <a:t>I‘m Better!</a:t>
            </a:r>
          </a:p>
        </p:txBody>
      </p:sp>
      <p:grpSp>
        <p:nvGrpSpPr>
          <p:cNvPr id="7" name="DropdownBox"/>
          <p:cNvGrpSpPr/>
          <p:nvPr>
            <p:custDataLst>
              <p:custData r:id="rId1"/>
            </p:custDataLst>
          </p:nvPr>
        </p:nvGrpSpPr>
        <p:grpSpPr>
          <a:xfrm>
            <a:off x="2785071" y="3318254"/>
            <a:ext cx="3371103" cy="228600"/>
            <a:chOff x="4016824" y="3329206"/>
            <a:chExt cx="2157709" cy="95854"/>
          </a:xfrm>
        </p:grpSpPr>
        <p:sp>
          <p:nvSpPr>
            <p:cNvPr id="8" name="Content"/>
            <p:cNvSpPr>
              <a:spLocks/>
            </p:cNvSpPr>
            <p:nvPr/>
          </p:nvSpPr>
          <p:spPr>
            <a:xfrm>
              <a:off x="4016824" y="3329206"/>
              <a:ext cx="2157709" cy="9585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45720" rIns="45720" rtlCol="0" anchor="ctr"/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Release</a:t>
              </a:r>
              <a:endParaRPr lang="en-US" sz="12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DownArrow"/>
            <p:cNvSpPr>
              <a:spLocks noChangeAspect="1"/>
            </p:cNvSpPr>
            <p:nvPr/>
          </p:nvSpPr>
          <p:spPr>
            <a:xfrm rot="10800000">
              <a:off x="6095955" y="3371556"/>
              <a:ext cx="52041" cy="20448"/>
            </a:xfrm>
            <a:prstGeom prst="triangle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wrap="square"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8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VisualStudio"/>
          <p:cNvGrpSpPr/>
          <p:nvPr>
            <p:custDataLst>
              <p:custData r:id="rId1"/>
            </p:custDataLst>
          </p:nvPr>
        </p:nvGrpSpPr>
        <p:grpSpPr>
          <a:xfrm>
            <a:off x="218564" y="191198"/>
            <a:ext cx="8765903" cy="6629400"/>
            <a:chOff x="635" y="0"/>
            <a:chExt cx="9144000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635" y="0"/>
              <a:ext cx="9144000" cy="6858000"/>
              <a:chOff x="0" y="0"/>
              <a:chExt cx="9144000" cy="6858000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800" kern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76200" y="381000"/>
                  <a:ext cx="8991600" cy="6248400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800" kern="0"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272875" y="126133"/>
                  <a:ext cx="3367366" cy="1910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prstClr val="white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Microsoft Visual Studio 2011 Developer Preview</a:t>
                  </a:r>
                  <a:endParaRPr lang="en-US" sz="1200" dirty="0" smtClean="0">
                    <a:solidFill>
                      <a:prstClr val="black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3719923" y="138834"/>
                  <a:ext cx="971516" cy="1910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r>
                    <a:rPr lang="en-US" sz="1200" dirty="0" err="1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Debugging.cs</a:t>
                  </a:r>
                  <a:endParaRPr lang="en-US" sz="12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124" name="Minimize - Maximize - Close"/>
              <p:cNvGrpSpPr/>
              <p:nvPr/>
            </p:nvGrpSpPr>
            <p:grpSpPr>
              <a:xfrm>
                <a:off x="8632311" y="92599"/>
                <a:ext cx="384527" cy="78032"/>
                <a:chOff x="9347642" y="131588"/>
                <a:chExt cx="384527" cy="78032"/>
              </a:xfrm>
            </p:grpSpPr>
            <p:cxnSp>
              <p:nvCxnSpPr>
                <p:cNvPr id="126" name="Line"/>
                <p:cNvCxnSpPr/>
                <p:nvPr/>
              </p:nvCxnSpPr>
              <p:spPr>
                <a:xfrm>
                  <a:off x="9661396" y="131588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cxnSp>
              <p:nvCxnSpPr>
                <p:cNvPr id="127" name="Line"/>
                <p:cNvCxnSpPr/>
                <p:nvPr/>
              </p:nvCxnSpPr>
              <p:spPr>
                <a:xfrm flipH="1">
                  <a:off x="9661395" y="131588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sp>
              <p:nvSpPr>
                <p:cNvPr id="128" name="Line"/>
                <p:cNvSpPr/>
                <p:nvPr/>
              </p:nvSpPr>
              <p:spPr>
                <a:xfrm rot="10800000" flipV="1">
                  <a:off x="9499472" y="143255"/>
                  <a:ext cx="91440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9" name="Line"/>
                <p:cNvSpPr/>
                <p:nvPr/>
              </p:nvSpPr>
              <p:spPr>
                <a:xfrm rot="10800000" flipV="1">
                  <a:off x="9498658" y="135261"/>
                  <a:ext cx="91440" cy="72527"/>
                </a:xfrm>
                <a:prstGeom prst="rect">
                  <a:avLst/>
                </a:pr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Line"/>
                <p:cNvSpPr/>
                <p:nvPr/>
              </p:nvSpPr>
              <p:spPr>
                <a:xfrm rot="10800000" flipV="1">
                  <a:off x="9347642" y="200476"/>
                  <a:ext cx="91440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5" name="Oval 124"/>
              <p:cNvSpPr/>
              <p:nvPr/>
            </p:nvSpPr>
            <p:spPr>
              <a:xfrm>
                <a:off x="83477" y="143565"/>
                <a:ext cx="145536" cy="150875"/>
              </a:xfrm>
              <a:prstGeom prst="ellipse">
                <a:avLst/>
              </a:prstGeom>
              <a:gradFill flip="none" rotWithShape="1">
                <a:gsLst>
                  <a:gs pos="91000">
                    <a:srgbClr val="FFFFFF">
                      <a:lumMod val="85000"/>
                    </a:srgbClr>
                  </a:gs>
                  <a:gs pos="36000">
                    <a:srgbClr val="FFFFFF">
                      <a:lumMod val="95000"/>
                    </a:srgbClr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0"/>
                <a:tileRect/>
              </a:gradFill>
              <a:ln w="3175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31" tIns="48766" rIns="97531" bIns="48766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Toolbox"/>
            <p:cNvSpPr/>
            <p:nvPr/>
          </p:nvSpPr>
          <p:spPr>
            <a:xfrm rot="5400000">
              <a:off x="-135875" y="1679595"/>
              <a:ext cx="712767" cy="27696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wrap="none" lIns="82266" tIns="45704" rIns="73126" bIns="45704" spcCol="0" rtlCol="0" anchor="ctr">
              <a:spAutoFit/>
            </a:bodyPr>
            <a:lstStyle/>
            <a:p>
              <a:r>
                <a:rPr lang="en-US" sz="1200" spc="3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Toolbox</a:t>
              </a:r>
              <a:endParaRPr lang="en-US" sz="1100" spc="3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Icon"/>
            <p:cNvSpPr/>
            <p:nvPr/>
          </p:nvSpPr>
          <p:spPr>
            <a:xfrm>
              <a:off x="130810" y="1257588"/>
              <a:ext cx="152400" cy="1524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08" tIns="45704" rIns="91408" bIns="45704" spcCol="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Toolwindow Tab"/>
            <p:cNvGrpSpPr/>
            <p:nvPr/>
          </p:nvGrpSpPr>
          <p:grpSpPr>
            <a:xfrm>
              <a:off x="6250037" y="6269422"/>
              <a:ext cx="1331753" cy="236736"/>
              <a:chOff x="8562971" y="6849864"/>
              <a:chExt cx="1331753" cy="236736"/>
            </a:xfrm>
          </p:grpSpPr>
          <p:sp>
            <p:nvSpPr>
              <p:cNvPr id="121" name="Command Shelf"/>
              <p:cNvSpPr/>
              <p:nvPr/>
            </p:nvSpPr>
            <p:spPr>
              <a:xfrm>
                <a:off x="8562971" y="6849864"/>
                <a:ext cx="1331753" cy="236736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228600" rIns="0" rtlCol="0" anchor="ctr"/>
              <a:lstStyle/>
              <a:p>
                <a:r>
                  <a:rPr lang="en-US" sz="1050" spc="5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Team Explorer</a:t>
                </a:r>
                <a:endParaRPr lang="en-US" sz="1050" spc="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2" name="Icon"/>
              <p:cNvSpPr/>
              <p:nvPr/>
            </p:nvSpPr>
            <p:spPr>
              <a:xfrm>
                <a:off x="8593928" y="6896794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p:grpSp>
        <p:grpSp>
          <p:nvGrpSpPr>
            <p:cNvPr id="8" name="Active Toolwindow Tab"/>
            <p:cNvGrpSpPr/>
            <p:nvPr/>
          </p:nvGrpSpPr>
          <p:grpSpPr>
            <a:xfrm>
              <a:off x="7621463" y="6264660"/>
              <a:ext cx="1443922" cy="236736"/>
              <a:chOff x="7104187" y="6849864"/>
              <a:chExt cx="1443922" cy="236736"/>
            </a:xfrm>
          </p:grpSpPr>
          <p:sp>
            <p:nvSpPr>
              <p:cNvPr id="119" name="Command Shelf"/>
              <p:cNvSpPr/>
              <p:nvPr/>
            </p:nvSpPr>
            <p:spPr>
              <a:xfrm>
                <a:off x="7104187" y="6849864"/>
                <a:ext cx="1443922" cy="236736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228600" rIns="0" rtlCol="0" anchor="ctr"/>
              <a:lstStyle/>
              <a:p>
                <a:r>
                  <a:rPr lang="en-US" sz="1050" spc="5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Solution Explorer</a:t>
                </a:r>
                <a:endParaRPr lang="en-US" sz="1050" spc="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0" name="Icon"/>
              <p:cNvSpPr/>
              <p:nvPr/>
            </p:nvSpPr>
            <p:spPr>
              <a:xfrm>
                <a:off x="7127124" y="6896794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p:grpSp>
        <p:grpSp>
          <p:nvGrpSpPr>
            <p:cNvPr id="9" name="Tool Window Title"/>
            <p:cNvGrpSpPr/>
            <p:nvPr/>
          </p:nvGrpSpPr>
          <p:grpSpPr>
            <a:xfrm>
              <a:off x="6246352" y="1445299"/>
              <a:ext cx="2759979" cy="411480"/>
              <a:chOff x="6246349" y="1445299"/>
              <a:chExt cx="2759979" cy="411480"/>
            </a:xfrm>
          </p:grpSpPr>
          <p:cxnSp>
            <p:nvCxnSpPr>
              <p:cNvPr id="107" name="Toolwindow Accent Line"/>
              <p:cNvCxnSpPr/>
              <p:nvPr/>
            </p:nvCxnSpPr>
            <p:spPr>
              <a:xfrm>
                <a:off x="6246349" y="1856779"/>
                <a:ext cx="2745251" cy="0"/>
              </a:xfrm>
              <a:prstGeom prst="line">
                <a:avLst/>
              </a:prstGeom>
              <a:ln w="19050">
                <a:solidFill>
                  <a:srgbClr val="FFFFFF">
                    <a:lumMod val="50000"/>
                  </a:srgbClr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sp>
            <p:nvSpPr>
              <p:cNvPr id="108" name="Toolwindow Title Background"/>
              <p:cNvSpPr/>
              <p:nvPr/>
            </p:nvSpPr>
            <p:spPr>
              <a:xfrm>
                <a:off x="6246350" y="1445299"/>
                <a:ext cx="2759978" cy="411480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wrap="none" lIns="36576" tIns="9144" rtlCol="0" anchor="t"/>
              <a:lstStyle/>
              <a:p>
                <a:r>
                  <a:rPr lang="en-US" sz="1050" spc="5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Team Explorer</a:t>
                </a:r>
                <a:endParaRPr lang="en-US" sz="1050" spc="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9" name="Icon"/>
              <p:cNvSpPr/>
              <p:nvPr/>
            </p:nvSpPr>
            <p:spPr>
              <a:xfrm>
                <a:off x="6720414" y="1676688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  <p:sp>
            <p:nvSpPr>
              <p:cNvPr id="110" name="Icon"/>
              <p:cNvSpPr/>
              <p:nvPr/>
            </p:nvSpPr>
            <p:spPr>
              <a:xfrm>
                <a:off x="6507695" y="1676688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  <p:sp>
            <p:nvSpPr>
              <p:cNvPr id="111" name="Icon"/>
              <p:cNvSpPr/>
              <p:nvPr/>
            </p:nvSpPr>
            <p:spPr>
              <a:xfrm>
                <a:off x="6300222" y="1676688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  <p:grpSp>
            <p:nvGrpSpPr>
              <p:cNvPr id="112" name="ToolWindow Controls"/>
              <p:cNvGrpSpPr/>
              <p:nvPr/>
            </p:nvGrpSpPr>
            <p:grpSpPr>
              <a:xfrm>
                <a:off x="8572498" y="1485983"/>
                <a:ext cx="370812" cy="76201"/>
                <a:chOff x="9322591" y="1476170"/>
                <a:chExt cx="370812" cy="76201"/>
              </a:xfrm>
            </p:grpSpPr>
            <p:cxnSp>
              <p:nvCxnSpPr>
                <p:cNvPr id="113" name="Line"/>
                <p:cNvCxnSpPr/>
                <p:nvPr/>
              </p:nvCxnSpPr>
              <p:spPr>
                <a:xfrm>
                  <a:off x="9622630" y="1476171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919191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cxnSp>
              <p:nvCxnSpPr>
                <p:cNvPr id="114" name="Line"/>
                <p:cNvCxnSpPr/>
                <p:nvPr/>
              </p:nvCxnSpPr>
              <p:spPr>
                <a:xfrm flipH="1">
                  <a:off x="9622629" y="1476171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919191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sp>
              <p:nvSpPr>
                <p:cNvPr id="115" name="Dropdown Arrow"/>
                <p:cNvSpPr/>
                <p:nvPr/>
              </p:nvSpPr>
              <p:spPr>
                <a:xfrm flipV="1">
                  <a:off x="9322591" y="1500555"/>
                  <a:ext cx="54864" cy="27432"/>
                </a:xfrm>
                <a:prstGeom prst="triangle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endParaRPr>
                </a:p>
              </p:txBody>
            </p:sp>
            <p:sp>
              <p:nvSpPr>
                <p:cNvPr id="116" name="Line"/>
                <p:cNvSpPr/>
                <p:nvPr/>
              </p:nvSpPr>
              <p:spPr>
                <a:xfrm rot="10800000" flipV="1">
                  <a:off x="9465467" y="1514856"/>
                  <a:ext cx="91440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endParaRPr>
                </a:p>
              </p:txBody>
            </p:sp>
            <p:sp>
              <p:nvSpPr>
                <p:cNvPr id="117" name="Line"/>
                <p:cNvSpPr/>
                <p:nvPr/>
              </p:nvSpPr>
              <p:spPr>
                <a:xfrm rot="5400000" flipV="1">
                  <a:off x="9492899" y="1527127"/>
                  <a:ext cx="36576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endParaRPr>
                </a:p>
              </p:txBody>
            </p:sp>
            <p:sp>
              <p:nvSpPr>
                <p:cNvPr id="118" name="Line"/>
                <p:cNvSpPr/>
                <p:nvPr/>
              </p:nvSpPr>
              <p:spPr>
                <a:xfrm rot="10800000" flipV="1">
                  <a:off x="9488327" y="1476170"/>
                  <a:ext cx="45720" cy="45719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endParaRPr>
                </a:p>
              </p:txBody>
            </p:sp>
          </p:grpSp>
        </p:grpSp>
        <p:sp>
          <p:nvSpPr>
            <p:cNvPr id="10" name="Doc Tab"/>
            <p:cNvSpPr/>
            <p:nvPr/>
          </p:nvSpPr>
          <p:spPr>
            <a:xfrm>
              <a:off x="2685484" y="1226782"/>
              <a:ext cx="802848" cy="21852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ot="0" spcFirstLastPara="0" vertOverflow="overflow" horzOverflow="overflow" vert="horz" wrap="none" lIns="73126" tIns="36564" rIns="237660" bIns="274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Item3.cs</a:t>
              </a:r>
              <a:endParaRPr lang="en-US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Doc Tab"/>
            <p:cNvSpPr/>
            <p:nvPr/>
          </p:nvSpPr>
          <p:spPr>
            <a:xfrm>
              <a:off x="1603711" y="1226782"/>
              <a:ext cx="1081771" cy="21852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wrap="none" lIns="73126" tIns="36564" rIns="237660" bIns="27422" spcCol="0" rtlCol="0" anchor="ctr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Item2.cs</a:t>
              </a:r>
              <a:endParaRPr lang="en-US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71253" y="1445299"/>
              <a:ext cx="5766348" cy="5056101"/>
              <a:chOff x="371253" y="1445299"/>
              <a:chExt cx="5766348" cy="4660517"/>
            </a:xfrm>
          </p:grpSpPr>
          <p:sp>
            <p:nvSpPr>
              <p:cNvPr id="104" name="Document Background"/>
              <p:cNvSpPr/>
              <p:nvPr/>
            </p:nvSpPr>
            <p:spPr>
              <a:xfrm>
                <a:off x="590121" y="1445303"/>
                <a:ext cx="5547480" cy="466051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45704" tIns="45704" rIns="45704" bIns="45704" spcCol="0" rtlCol="0" anchor="t"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Consolas" pitchFamily="49" charset="0"/>
                    <a:cs typeface="Consolas" pitchFamily="49" charset="0"/>
                  </a:rPr>
                  <a:t>//build</a:t>
                </a:r>
                <a:endParaRPr lang="en-US" sz="105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  <p:sp>
            <p:nvSpPr>
              <p:cNvPr id="105" name="Gutter"/>
              <p:cNvSpPr/>
              <p:nvPr/>
            </p:nvSpPr>
            <p:spPr>
              <a:xfrm>
                <a:off x="371253" y="1445303"/>
                <a:ext cx="219838" cy="4660513"/>
              </a:xfrm>
              <a:prstGeom prst="rect">
                <a:avLst/>
              </a:prstGeom>
              <a:solidFill>
                <a:srgbClr val="F3F3F3"/>
              </a:solidFill>
              <a:ln w="12700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1408" tIns="45704" rIns="91408" bIns="45704" spcCol="0"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Blue Document Surround"/>
              <p:cNvSpPr/>
              <p:nvPr/>
            </p:nvSpPr>
            <p:spPr>
              <a:xfrm>
                <a:off x="371259" y="1445299"/>
                <a:ext cx="5766342" cy="4660514"/>
              </a:xfrm>
              <a:prstGeom prst="rect">
                <a:avLst/>
              </a:prstGeom>
              <a:noFill/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1408" tIns="45704" rIns="91408" bIns="45704" spcCol="0"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Active Doc Tab"/>
            <p:cNvGrpSpPr/>
            <p:nvPr/>
          </p:nvGrpSpPr>
          <p:grpSpPr>
            <a:xfrm>
              <a:off x="371258" y="1236011"/>
              <a:ext cx="1213987" cy="200055"/>
              <a:chOff x="361729" y="1226198"/>
              <a:chExt cx="1213987" cy="200055"/>
            </a:xfrm>
          </p:grpSpPr>
          <p:sp>
            <p:nvSpPr>
              <p:cNvPr id="100" name="Active Document Tab"/>
              <p:cNvSpPr/>
              <p:nvPr/>
            </p:nvSpPr>
            <p:spPr>
              <a:xfrm>
                <a:off x="361729" y="1226198"/>
                <a:ext cx="1213987" cy="200055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9050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wrap="none" lIns="64008" tIns="18288" rIns="228600" bIns="27432" rtlCol="0" anchor="ctr">
                <a:no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Item1.cs</a:t>
                </a:r>
                <a:endParaRPr lang="en-US" sz="120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01" name="Close Icon"/>
              <p:cNvGrpSpPr/>
              <p:nvPr/>
            </p:nvGrpSpPr>
            <p:grpSpPr>
              <a:xfrm>
                <a:off x="1442056" y="1285874"/>
                <a:ext cx="70774" cy="76200"/>
                <a:chOff x="1442056" y="1285874"/>
                <a:chExt cx="70774" cy="76200"/>
              </a:xfrm>
            </p:grpSpPr>
            <p:cxnSp>
              <p:nvCxnSpPr>
                <p:cNvPr id="102" name="Line"/>
                <p:cNvCxnSpPr/>
                <p:nvPr/>
              </p:nvCxnSpPr>
              <p:spPr>
                <a:xfrm>
                  <a:off x="1442057" y="1285874"/>
                  <a:ext cx="70773" cy="76200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cxnSp>
              <p:nvCxnSpPr>
                <p:cNvPr id="103" name="Line"/>
                <p:cNvCxnSpPr/>
                <p:nvPr/>
              </p:nvCxnSpPr>
              <p:spPr>
                <a:xfrm flipH="1">
                  <a:off x="1442056" y="1285874"/>
                  <a:ext cx="70773" cy="76200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</p:grpSp>
        </p:grpSp>
        <p:sp>
          <p:nvSpPr>
            <p:cNvPr id="14" name="Command Shelf"/>
            <p:cNvSpPr/>
            <p:nvPr/>
          </p:nvSpPr>
          <p:spPr>
            <a:xfrm>
              <a:off x="84112" y="628659"/>
              <a:ext cx="8984323" cy="52415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08" tIns="45704" rIns="91408" bIns="45704" spcCol="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Icon Command Bar"/>
            <p:cNvGrpSpPr/>
            <p:nvPr/>
          </p:nvGrpSpPr>
          <p:grpSpPr>
            <a:xfrm>
              <a:off x="227585" y="628659"/>
              <a:ext cx="7654996" cy="514628"/>
              <a:chOff x="218060" y="618846"/>
              <a:chExt cx="7654996" cy="514628"/>
            </a:xfrm>
          </p:grpSpPr>
          <p:grpSp>
            <p:nvGrpSpPr>
              <p:cNvPr id="40" name="Icon Group Expando"/>
              <p:cNvGrpSpPr/>
              <p:nvPr/>
            </p:nvGrpSpPr>
            <p:grpSpPr>
              <a:xfrm>
                <a:off x="7818192" y="781048"/>
                <a:ext cx="54864" cy="58004"/>
                <a:chOff x="7805496" y="781048"/>
                <a:chExt cx="54864" cy="58004"/>
              </a:xfrm>
            </p:grpSpPr>
            <p:sp>
              <p:nvSpPr>
                <p:cNvPr id="98" name="Dropdown Arrow"/>
                <p:cNvSpPr/>
                <p:nvPr/>
              </p:nvSpPr>
              <p:spPr>
                <a:xfrm flipV="1">
                  <a:off x="7805496" y="811620"/>
                  <a:ext cx="54864" cy="27432"/>
                </a:xfrm>
                <a:prstGeom prst="triangle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9" name="Line"/>
                <p:cNvSpPr/>
                <p:nvPr/>
              </p:nvSpPr>
              <p:spPr>
                <a:xfrm flipV="1">
                  <a:off x="7805496" y="781048"/>
                  <a:ext cx="54864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1" name="Icon"/>
              <p:cNvSpPr/>
              <p:nvPr/>
            </p:nvSpPr>
            <p:spPr>
              <a:xfrm>
                <a:off x="3260202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Debug Combo"/>
              <p:cNvSpPr/>
              <p:nvPr/>
            </p:nvSpPr>
            <p:spPr>
              <a:xfrm>
                <a:off x="6336864" y="666281"/>
                <a:ext cx="1426464" cy="18620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>
                    <a:lumMod val="75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ot="0" spcFirstLastPara="0" vertOverflow="overflow" horzOverflow="overflow" vert="horz" wrap="none" lIns="27432" tIns="27432" rIns="73152" bIns="2743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" name="Dropdown Arrow"/>
              <p:cNvSpPr/>
              <p:nvPr/>
            </p:nvSpPr>
            <p:spPr>
              <a:xfrm flipV="1">
                <a:off x="7683364" y="747326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Icon"/>
              <p:cNvSpPr/>
              <p:nvPr/>
            </p:nvSpPr>
            <p:spPr>
              <a:xfrm>
                <a:off x="6128076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062544" y="676935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Debug Combo"/>
              <p:cNvSpPr/>
              <p:nvPr/>
            </p:nvSpPr>
            <p:spPr>
              <a:xfrm>
                <a:off x="4581216" y="666281"/>
                <a:ext cx="1426464" cy="18620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>
                    <a:lumMod val="75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ot="0" spcFirstLastPara="0" vertOverflow="overflow" horzOverflow="overflow" vert="horz" wrap="none" lIns="27432" tIns="27432" rIns="73152" bIns="2743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Any </a:t>
                </a:r>
                <a:r>
                  <a: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CPU</a:t>
                </a:r>
              </a:p>
            </p:txBody>
          </p:sp>
          <p:sp>
            <p:nvSpPr>
              <p:cNvPr id="47" name="Dropdown Arrow"/>
              <p:cNvSpPr/>
              <p:nvPr/>
            </p:nvSpPr>
            <p:spPr>
              <a:xfrm flipV="1">
                <a:off x="5927716" y="747326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Debug Combo"/>
              <p:cNvSpPr/>
              <p:nvPr/>
            </p:nvSpPr>
            <p:spPr>
              <a:xfrm>
                <a:off x="3739968" y="666281"/>
                <a:ext cx="786384" cy="18620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>
                    <a:lumMod val="75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ot="0" spcFirstLastPara="0" vertOverflow="overflow" horzOverflow="overflow" vert="horz" wrap="none" lIns="27432" tIns="27432" rIns="73152" bIns="2743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Debug</a:t>
                </a:r>
                <a:endParaRPr lang="en-US" sz="10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9" name="Dropdown Arrow"/>
              <p:cNvSpPr/>
              <p:nvPr/>
            </p:nvSpPr>
            <p:spPr>
              <a:xfrm flipV="1">
                <a:off x="4443624" y="747326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Icon"/>
              <p:cNvSpPr/>
              <p:nvPr/>
            </p:nvSpPr>
            <p:spPr>
              <a:xfrm>
                <a:off x="3534522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468990" y="676935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Icon"/>
              <p:cNvSpPr/>
              <p:nvPr/>
            </p:nvSpPr>
            <p:spPr>
              <a:xfrm>
                <a:off x="2954068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Dropdown Arrow"/>
              <p:cNvSpPr/>
              <p:nvPr/>
            </p:nvSpPr>
            <p:spPr>
              <a:xfrm flipV="1">
                <a:off x="3154867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Icon"/>
              <p:cNvSpPr/>
              <p:nvPr/>
            </p:nvSpPr>
            <p:spPr>
              <a:xfrm>
                <a:off x="2643172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Dropdown Arrow"/>
              <p:cNvSpPr/>
              <p:nvPr/>
            </p:nvSpPr>
            <p:spPr>
              <a:xfrm flipV="1">
                <a:off x="2843971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Icon"/>
              <p:cNvSpPr/>
              <p:nvPr/>
            </p:nvSpPr>
            <p:spPr>
              <a:xfrm>
                <a:off x="2332276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Dropdown Arrow"/>
              <p:cNvSpPr/>
              <p:nvPr/>
            </p:nvSpPr>
            <p:spPr>
              <a:xfrm flipV="1">
                <a:off x="2533075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61783" y="676935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Icon"/>
              <p:cNvSpPr/>
              <p:nvPr/>
            </p:nvSpPr>
            <p:spPr>
              <a:xfrm>
                <a:off x="2052995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Icon"/>
              <p:cNvSpPr/>
              <p:nvPr/>
            </p:nvSpPr>
            <p:spPr>
              <a:xfrm>
                <a:off x="1842683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Icon"/>
              <p:cNvSpPr/>
              <p:nvPr/>
            </p:nvSpPr>
            <p:spPr>
              <a:xfrm>
                <a:off x="1632371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569218" y="676935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Icon"/>
              <p:cNvSpPr/>
              <p:nvPr/>
            </p:nvSpPr>
            <p:spPr>
              <a:xfrm>
                <a:off x="1360430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Icon"/>
              <p:cNvSpPr/>
              <p:nvPr/>
            </p:nvSpPr>
            <p:spPr>
              <a:xfrm>
                <a:off x="1150118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Icon"/>
              <p:cNvSpPr/>
              <p:nvPr/>
            </p:nvSpPr>
            <p:spPr>
              <a:xfrm>
                <a:off x="939806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Icon"/>
              <p:cNvSpPr/>
              <p:nvPr/>
            </p:nvSpPr>
            <p:spPr>
              <a:xfrm>
                <a:off x="635826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Dropdown Arrow"/>
              <p:cNvSpPr/>
              <p:nvPr/>
            </p:nvSpPr>
            <p:spPr>
              <a:xfrm flipV="1">
                <a:off x="836625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Icon"/>
              <p:cNvSpPr/>
              <p:nvPr/>
            </p:nvSpPr>
            <p:spPr>
              <a:xfrm>
                <a:off x="324930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Dropdown Arrow"/>
              <p:cNvSpPr/>
              <p:nvPr/>
            </p:nvSpPr>
            <p:spPr>
              <a:xfrm flipV="1">
                <a:off x="525729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0" name="Icon Group Handle"/>
              <p:cNvGrpSpPr/>
              <p:nvPr/>
            </p:nvGrpSpPr>
            <p:grpSpPr>
              <a:xfrm>
                <a:off x="218060" y="618846"/>
                <a:ext cx="73152" cy="265176"/>
                <a:chOff x="259028" y="618846"/>
                <a:chExt cx="73152" cy="265176"/>
              </a:xfrm>
            </p:grpSpPr>
            <p:sp>
              <p:nvSpPr>
                <p:cNvPr id="93" name="Spacing"/>
                <p:cNvSpPr/>
                <p:nvPr/>
              </p:nvSpPr>
              <p:spPr>
                <a:xfrm>
                  <a:off x="259028" y="618846"/>
                  <a:ext cx="73152" cy="265176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Rectangle"/>
                <p:cNvSpPr/>
                <p:nvPr/>
              </p:nvSpPr>
              <p:spPr>
                <a:xfrm>
                  <a:off x="286080" y="810008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Rectangle"/>
                <p:cNvSpPr/>
                <p:nvPr/>
              </p:nvSpPr>
              <p:spPr>
                <a:xfrm>
                  <a:off x="286080" y="771532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Rectangle"/>
                <p:cNvSpPr/>
                <p:nvPr/>
              </p:nvSpPr>
              <p:spPr>
                <a:xfrm>
                  <a:off x="286840" y="733800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Rectangle"/>
                <p:cNvSpPr/>
                <p:nvPr/>
              </p:nvSpPr>
              <p:spPr>
                <a:xfrm>
                  <a:off x="286840" y="695324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1" name="Rectangle 70"/>
              <p:cNvSpPr/>
              <p:nvPr/>
            </p:nvSpPr>
            <p:spPr>
              <a:xfrm>
                <a:off x="1432913" y="926388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Icon"/>
              <p:cNvSpPr/>
              <p:nvPr/>
            </p:nvSpPr>
            <p:spPr>
              <a:xfrm>
                <a:off x="1224125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Icon"/>
              <p:cNvSpPr/>
              <p:nvPr/>
            </p:nvSpPr>
            <p:spPr>
              <a:xfrm>
                <a:off x="1013813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Icon"/>
              <p:cNvSpPr/>
              <p:nvPr/>
            </p:nvSpPr>
            <p:spPr>
              <a:xfrm>
                <a:off x="803501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40348" y="926388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Icon"/>
              <p:cNvSpPr/>
              <p:nvPr/>
            </p:nvSpPr>
            <p:spPr>
              <a:xfrm>
                <a:off x="531560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Icon"/>
              <p:cNvSpPr/>
              <p:nvPr/>
            </p:nvSpPr>
            <p:spPr>
              <a:xfrm>
                <a:off x="321248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Icon Group Handle"/>
              <p:cNvGrpSpPr/>
              <p:nvPr/>
            </p:nvGrpSpPr>
            <p:grpSpPr>
              <a:xfrm>
                <a:off x="218060" y="884675"/>
                <a:ext cx="73152" cy="248799"/>
                <a:chOff x="259028" y="635222"/>
                <a:chExt cx="73152" cy="248799"/>
              </a:xfrm>
            </p:grpSpPr>
            <p:sp>
              <p:nvSpPr>
                <p:cNvPr id="88" name="Spacing"/>
                <p:cNvSpPr/>
                <p:nvPr/>
              </p:nvSpPr>
              <p:spPr>
                <a:xfrm>
                  <a:off x="259028" y="635222"/>
                  <a:ext cx="73152" cy="248799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"/>
                <p:cNvSpPr/>
                <p:nvPr/>
              </p:nvSpPr>
              <p:spPr>
                <a:xfrm>
                  <a:off x="286080" y="810008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Rectangle"/>
                <p:cNvSpPr/>
                <p:nvPr/>
              </p:nvSpPr>
              <p:spPr>
                <a:xfrm>
                  <a:off x="286080" y="771532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Rectangle"/>
                <p:cNvSpPr/>
                <p:nvPr/>
              </p:nvSpPr>
              <p:spPr>
                <a:xfrm>
                  <a:off x="286840" y="733800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Rectangle"/>
                <p:cNvSpPr/>
                <p:nvPr/>
              </p:nvSpPr>
              <p:spPr>
                <a:xfrm>
                  <a:off x="286840" y="695324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9" name="Icon"/>
              <p:cNvSpPr/>
              <p:nvPr/>
            </p:nvSpPr>
            <p:spPr>
              <a:xfrm>
                <a:off x="1975547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912394" y="926388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Icon"/>
              <p:cNvSpPr/>
              <p:nvPr/>
            </p:nvSpPr>
            <p:spPr>
              <a:xfrm>
                <a:off x="1703606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Icon"/>
              <p:cNvSpPr/>
              <p:nvPr/>
            </p:nvSpPr>
            <p:spPr>
              <a:xfrm>
                <a:off x="1493294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Icon"/>
              <p:cNvSpPr/>
              <p:nvPr/>
            </p:nvSpPr>
            <p:spPr>
              <a:xfrm>
                <a:off x="2260449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197296" y="926388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Icon Group Expando"/>
              <p:cNvGrpSpPr/>
              <p:nvPr/>
            </p:nvGrpSpPr>
            <p:grpSpPr>
              <a:xfrm>
                <a:off x="2469237" y="1030500"/>
                <a:ext cx="54864" cy="58004"/>
                <a:chOff x="7805496" y="781048"/>
                <a:chExt cx="54864" cy="58004"/>
              </a:xfrm>
            </p:grpSpPr>
            <p:sp>
              <p:nvSpPr>
                <p:cNvPr id="86" name="Dropdown Arrow"/>
                <p:cNvSpPr/>
                <p:nvPr/>
              </p:nvSpPr>
              <p:spPr>
                <a:xfrm flipV="1">
                  <a:off x="7805496" y="811620"/>
                  <a:ext cx="54864" cy="27432"/>
                </a:xfrm>
                <a:prstGeom prst="triangle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Line"/>
                <p:cNvSpPr/>
                <p:nvPr/>
              </p:nvSpPr>
              <p:spPr>
                <a:xfrm flipV="1">
                  <a:off x="7805496" y="781048"/>
                  <a:ext cx="54864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6" name="Menu Bar"/>
            <p:cNvSpPr/>
            <p:nvPr/>
          </p:nvSpPr>
          <p:spPr>
            <a:xfrm>
              <a:off x="154136" y="378610"/>
              <a:ext cx="6765257" cy="27696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wrap="none" lIns="82266" tIns="45704" rIns="73126" bIns="45704" spcCol="0" rtlCol="0" anchor="ctr">
              <a:spAutoFit/>
            </a:bodyPr>
            <a:lstStyle/>
            <a:p>
              <a:r>
                <a:rPr lang="en-US" sz="1200" spc="3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File    Edit    View    Build    Debug    Team    Data    Tools    Test    Analyze    Windows    Help</a:t>
              </a:r>
              <a:endParaRPr lang="en-US" sz="1200" spc="3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7" name="Group 16"/>
            <p:cNvGrpSpPr/>
            <p:nvPr>
              <p:custDataLst>
                <p:custData r:id="rId2"/>
              </p:custDataLst>
            </p:nvPr>
          </p:nvGrpSpPr>
          <p:grpSpPr>
            <a:xfrm>
              <a:off x="6246352" y="1856778"/>
              <a:ext cx="2745251" cy="4412643"/>
              <a:chOff x="3880709" y="2449673"/>
              <a:chExt cx="1672365" cy="2227102"/>
            </a:xfrm>
          </p:grpSpPr>
          <p:sp>
            <p:nvSpPr>
              <p:cNvPr id="18" name="Container"/>
              <p:cNvSpPr>
                <a:spLocks/>
              </p:cNvSpPr>
              <p:nvPr/>
            </p:nvSpPr>
            <p:spPr>
              <a:xfrm>
                <a:off x="3880709" y="2449673"/>
                <a:ext cx="1672365" cy="2227102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3935676" y="2493865"/>
                <a:ext cx="442885" cy="94731"/>
                <a:chOff x="1896307" y="4336874"/>
                <a:chExt cx="442885" cy="94731"/>
              </a:xfrm>
            </p:grpSpPr>
            <p:sp>
              <p:nvSpPr>
                <p:cNvPr id="38" name="Text1"/>
                <p:cNvSpPr txBox="1">
                  <a:spLocks/>
                </p:cNvSpPr>
                <p:nvPr/>
              </p:nvSpPr>
              <p:spPr>
                <a:xfrm>
                  <a:off x="2014946" y="4338373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9" name="Icon1"/>
                <p:cNvSpPr>
                  <a:spLocks/>
                </p:cNvSpPr>
                <p:nvPr/>
              </p:nvSpPr>
              <p:spPr>
                <a:xfrm>
                  <a:off x="1896307" y="4336874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50015" y="2615600"/>
                <a:ext cx="442885" cy="94731"/>
                <a:chOff x="1822953" y="4217409"/>
                <a:chExt cx="442885" cy="94731"/>
              </a:xfrm>
            </p:grpSpPr>
            <p:sp>
              <p:nvSpPr>
                <p:cNvPr id="36" name="Text2"/>
                <p:cNvSpPr txBox="1">
                  <a:spLocks/>
                </p:cNvSpPr>
                <p:nvPr/>
              </p:nvSpPr>
              <p:spPr>
                <a:xfrm>
                  <a:off x="1941592" y="4218909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Icon2"/>
                <p:cNvSpPr>
                  <a:spLocks/>
                </p:cNvSpPr>
                <p:nvPr/>
              </p:nvSpPr>
              <p:spPr>
                <a:xfrm>
                  <a:off x="1822953" y="4217409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168653" y="2739855"/>
                <a:ext cx="442885" cy="94731"/>
                <a:chOff x="1746842" y="4095474"/>
                <a:chExt cx="442885" cy="94731"/>
              </a:xfrm>
            </p:grpSpPr>
            <p:sp>
              <p:nvSpPr>
                <p:cNvPr id="34" name="Text3"/>
                <p:cNvSpPr txBox="1">
                  <a:spLocks/>
                </p:cNvSpPr>
                <p:nvPr/>
              </p:nvSpPr>
              <p:spPr>
                <a:xfrm>
                  <a:off x="1865481" y="4096973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5" name="Icon3"/>
                <p:cNvSpPr>
                  <a:spLocks/>
                </p:cNvSpPr>
                <p:nvPr/>
              </p:nvSpPr>
              <p:spPr>
                <a:xfrm>
                  <a:off x="1746842" y="4095474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168653" y="2864109"/>
                <a:ext cx="442885" cy="94731"/>
                <a:chOff x="1746842" y="3973538"/>
                <a:chExt cx="442885" cy="94731"/>
              </a:xfrm>
            </p:grpSpPr>
            <p:sp>
              <p:nvSpPr>
                <p:cNvPr id="32" name="Text4"/>
                <p:cNvSpPr txBox="1">
                  <a:spLocks/>
                </p:cNvSpPr>
                <p:nvPr/>
              </p:nvSpPr>
              <p:spPr>
                <a:xfrm>
                  <a:off x="1865481" y="3975038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3" name="Icon4"/>
                <p:cNvSpPr>
                  <a:spLocks/>
                </p:cNvSpPr>
                <p:nvPr/>
              </p:nvSpPr>
              <p:spPr>
                <a:xfrm>
                  <a:off x="1746842" y="3973538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168653" y="2988364"/>
                <a:ext cx="442885" cy="94731"/>
                <a:chOff x="1746842" y="3851603"/>
                <a:chExt cx="442885" cy="94731"/>
              </a:xfrm>
            </p:grpSpPr>
            <p:sp>
              <p:nvSpPr>
                <p:cNvPr id="30" name="Text5"/>
                <p:cNvSpPr txBox="1">
                  <a:spLocks/>
                </p:cNvSpPr>
                <p:nvPr/>
              </p:nvSpPr>
              <p:spPr>
                <a:xfrm>
                  <a:off x="1865481" y="3853102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1" name="Icon5"/>
                <p:cNvSpPr>
                  <a:spLocks/>
                </p:cNvSpPr>
                <p:nvPr/>
              </p:nvSpPr>
              <p:spPr>
                <a:xfrm>
                  <a:off x="1746842" y="3851603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3935676" y="3112618"/>
                <a:ext cx="442885" cy="94731"/>
                <a:chOff x="1896307" y="3729667"/>
                <a:chExt cx="442885" cy="94731"/>
              </a:xfrm>
            </p:grpSpPr>
            <p:sp>
              <p:nvSpPr>
                <p:cNvPr id="28" name="Text6"/>
                <p:cNvSpPr txBox="1">
                  <a:spLocks/>
                </p:cNvSpPr>
                <p:nvPr/>
              </p:nvSpPr>
              <p:spPr>
                <a:xfrm>
                  <a:off x="2014946" y="3731167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9" name="Icon6"/>
                <p:cNvSpPr>
                  <a:spLocks/>
                </p:cNvSpPr>
                <p:nvPr/>
              </p:nvSpPr>
              <p:spPr>
                <a:xfrm>
                  <a:off x="1896307" y="3729667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3935676" y="3236872"/>
                <a:ext cx="442885" cy="94731"/>
                <a:chOff x="1896307" y="3607731"/>
                <a:chExt cx="442885" cy="94731"/>
              </a:xfrm>
            </p:grpSpPr>
            <p:sp>
              <p:nvSpPr>
                <p:cNvPr id="26" name="Text7"/>
                <p:cNvSpPr txBox="1">
                  <a:spLocks/>
                </p:cNvSpPr>
                <p:nvPr/>
              </p:nvSpPr>
              <p:spPr>
                <a:xfrm>
                  <a:off x="2014946" y="3609231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7" name="Icon7"/>
                <p:cNvSpPr>
                  <a:spLocks/>
                </p:cNvSpPr>
                <p:nvPr/>
              </p:nvSpPr>
              <p:spPr>
                <a:xfrm>
                  <a:off x="1896307" y="3607731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135" name="Picture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92" y="2348880"/>
            <a:ext cx="2400300" cy="857250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981997" y="4017838"/>
            <a:ext cx="4814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WDK for Visual Studio 2011 Developer Preview</a:t>
            </a:r>
          </a:p>
          <a:p>
            <a:pPr algn="ctr"/>
            <a:r>
              <a:rPr lang="de-DE" sz="3600" dirty="0" smtClean="0"/>
              <a:t>WINDBG in Visual Studio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169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Window"/>
          <p:cNvGrpSpPr/>
          <p:nvPr>
            <p:custDataLst>
              <p:custData r:id="rId1"/>
            </p:custDataLst>
          </p:nvPr>
        </p:nvGrpSpPr>
        <p:grpSpPr>
          <a:xfrm>
            <a:off x="395536" y="476672"/>
            <a:ext cx="8310623" cy="6042077"/>
            <a:chOff x="0" y="0"/>
            <a:chExt cx="9144000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6200" y="309484"/>
                <a:ext cx="8991600" cy="6437733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14" name="WindowTitle"/>
              <p:cNvSpPr txBox="1"/>
              <p:nvPr/>
            </p:nvSpPr>
            <p:spPr>
              <a:xfrm>
                <a:off x="240976" y="27151"/>
                <a:ext cx="1373890" cy="262004"/>
              </a:xfrm>
              <a:prstGeom prst="rect">
                <a:avLst/>
              </a:prstGeom>
              <a:noFill/>
            </p:spPr>
            <p:txBody>
              <a:bodyPr wrap="none" lIns="45720" tIns="18288" rIns="91440" bIns="27432" rtlCol="0" anchor="ctr" anchorCtr="0">
                <a:spAutoFit/>
              </a:bodyPr>
              <a:lstStyle/>
              <a:p>
                <a:r>
                  <a:rPr lang="en-US" sz="1200" dirty="0" smtClean="0">
                    <a:solidFill>
                      <a:prstClr val="white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Your Application</a:t>
                </a:r>
              </a:p>
            </p:txBody>
          </p:sp>
        </p:grpSp>
        <p:grpSp>
          <p:nvGrpSpPr>
            <p:cNvPr id="5" name="Minimize - Maximize - Close"/>
            <p:cNvGrpSpPr/>
            <p:nvPr/>
          </p:nvGrpSpPr>
          <p:grpSpPr>
            <a:xfrm>
              <a:off x="8632311" y="92599"/>
              <a:ext cx="384527" cy="78032"/>
              <a:chOff x="9347642" y="131588"/>
              <a:chExt cx="384527" cy="78032"/>
            </a:xfrm>
          </p:grpSpPr>
          <p:cxnSp>
            <p:nvCxnSpPr>
              <p:cNvPr id="7" name="Line"/>
              <p:cNvCxnSpPr/>
              <p:nvPr/>
            </p:nvCxnSpPr>
            <p:spPr>
              <a:xfrm>
                <a:off x="9661396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cxnSp>
            <p:nvCxnSpPr>
              <p:cNvPr id="8" name="Line"/>
              <p:cNvCxnSpPr/>
              <p:nvPr/>
            </p:nvCxnSpPr>
            <p:spPr>
              <a:xfrm flipH="1">
                <a:off x="9661395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sp>
            <p:nvSpPr>
              <p:cNvPr id="9" name="Line"/>
              <p:cNvSpPr/>
              <p:nvPr/>
            </p:nvSpPr>
            <p:spPr>
              <a:xfrm rot="10800000" flipV="1">
                <a:off x="9499472" y="143255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Line"/>
              <p:cNvSpPr/>
              <p:nvPr/>
            </p:nvSpPr>
            <p:spPr>
              <a:xfrm rot="10800000" flipV="1">
                <a:off x="9498658" y="135261"/>
                <a:ext cx="91440" cy="72527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Line"/>
              <p:cNvSpPr/>
              <p:nvPr/>
            </p:nvSpPr>
            <p:spPr>
              <a:xfrm rot="10800000" flipV="1">
                <a:off x="9347642" y="200476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83477" y="80065"/>
              <a:ext cx="145536" cy="150875"/>
            </a:xfrm>
            <a:prstGeom prst="ellipse">
              <a:avLst/>
            </a:prstGeom>
            <a:gradFill flip="none" rotWithShape="1">
              <a:gsLst>
                <a:gs pos="91000">
                  <a:srgbClr val="FFFFFF">
                    <a:lumMod val="85000"/>
                  </a:srgbClr>
                </a:gs>
                <a:gs pos="36000">
                  <a:srgbClr val="FFFFFF">
                    <a:lumMod val="95000"/>
                  </a:srgbClr>
                </a:gs>
                <a:gs pos="100000">
                  <a:srgbClr val="FFFFFF">
                    <a:lumMod val="95000"/>
                  </a:srgbClr>
                </a:gs>
              </a:gsLst>
              <a:lin ang="5400000" scaled="0"/>
              <a:tileRect/>
            </a:gradFill>
            <a:ln w="3175">
              <a:solidFill>
                <a:srgbClr val="000000">
                  <a:lumMod val="50000"/>
                  <a:lumOff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31" tIns="48766" rIns="97531" bIns="48766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386963085"/>
              </p:ext>
            </p:extLst>
          </p:nvPr>
        </p:nvGraphicFramePr>
        <p:xfrm>
          <a:off x="614550" y="908720"/>
          <a:ext cx="784765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99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e-DE" dirty="0" smtClean="0"/>
              <a:t>Tools</a:t>
            </a:r>
            <a:endParaRPr lang="de-DE" dirty="0"/>
          </a:p>
        </p:txBody>
      </p:sp>
      <p:sp>
        <p:nvSpPr>
          <p:cNvPr id="3" name="Oval 2"/>
          <p:cNvSpPr/>
          <p:nvPr/>
        </p:nvSpPr>
        <p:spPr>
          <a:xfrm>
            <a:off x="-1692696" y="2276872"/>
            <a:ext cx="5400600" cy="52565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2" descr="C:\Users\patbosc\AppData\Local\Microsoft\Windows\Temporary Internet Files\Content.IE5\J6VTT97M\MP9004485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8" y="3489834"/>
            <a:ext cx="2855274" cy="28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433" y="3589853"/>
            <a:ext cx="522207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Perfmon</a:t>
            </a:r>
          </a:p>
          <a:p>
            <a:r>
              <a:rPr lang="de-DE" sz="1200" dirty="0">
                <a:solidFill>
                  <a:schemeClr val="accent1"/>
                </a:solidFill>
              </a:rPr>
              <a:t>http://msdn.microsoft.com/en-us/library/x2tyfybc.aspx</a:t>
            </a:r>
            <a:endParaRPr lang="de-DE" sz="1200" dirty="0" smtClean="0">
              <a:solidFill>
                <a:schemeClr val="accent1"/>
              </a:solidFill>
            </a:endParaRPr>
          </a:p>
          <a:p>
            <a:r>
              <a:rPr lang="de-DE" sz="2000" dirty="0" smtClean="0">
                <a:solidFill>
                  <a:schemeClr val="bg1"/>
                </a:solidFill>
              </a:rPr>
              <a:t>Visual Studio 2010 – Performance Tools</a:t>
            </a:r>
          </a:p>
          <a:p>
            <a:r>
              <a:rPr lang="de-DE" sz="1200" dirty="0">
                <a:solidFill>
                  <a:schemeClr val="accent1"/>
                </a:solidFill>
              </a:rPr>
              <a:t>http://msdn.microsoft.com/en-us/library/dd264934.aspx</a:t>
            </a:r>
            <a:endParaRPr lang="de-DE" sz="1200" dirty="0" smtClean="0">
              <a:solidFill>
                <a:schemeClr val="accent1"/>
              </a:solidFill>
            </a:endParaRPr>
          </a:p>
          <a:p>
            <a:r>
              <a:rPr lang="de-DE" sz="2000" dirty="0" smtClean="0">
                <a:solidFill>
                  <a:schemeClr val="bg1"/>
                </a:solidFill>
              </a:rPr>
              <a:t>RedGate Ants Memory Profiler</a:t>
            </a:r>
          </a:p>
          <a:p>
            <a:r>
              <a:rPr lang="de-DE" sz="1200" dirty="0">
                <a:solidFill>
                  <a:schemeClr val="accent1"/>
                </a:solidFill>
              </a:rPr>
              <a:t>http://www.red-gate.com/products/dotnet-development/ants-memory-profiler/</a:t>
            </a:r>
            <a:endParaRPr lang="de-DE" sz="1200" dirty="0" smtClean="0">
              <a:solidFill>
                <a:schemeClr val="accent1"/>
              </a:solidFill>
            </a:endParaRPr>
          </a:p>
          <a:p>
            <a:r>
              <a:rPr lang="de-DE" sz="2000" dirty="0" smtClean="0">
                <a:solidFill>
                  <a:schemeClr val="bg1"/>
                </a:solidFill>
              </a:rPr>
              <a:t>Jetbrains  dotTrace</a:t>
            </a:r>
          </a:p>
          <a:p>
            <a:r>
              <a:rPr lang="de-DE" sz="1200" dirty="0">
                <a:solidFill>
                  <a:schemeClr val="accent1"/>
                </a:solidFill>
              </a:rPr>
              <a:t>http://www.jetbrains.com/profiler</a:t>
            </a:r>
            <a:r>
              <a:rPr lang="de-DE" sz="1200" dirty="0" smtClean="0">
                <a:solidFill>
                  <a:schemeClr val="accent1"/>
                </a:solidFill>
              </a:rPr>
              <a:t>/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865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CommandPrompt"/>
          <p:cNvGrpSpPr/>
          <p:nvPr>
            <p:custDataLst>
              <p:custData r:id="rId1"/>
            </p:custDataLst>
          </p:nvPr>
        </p:nvGrpSpPr>
        <p:grpSpPr>
          <a:xfrm>
            <a:off x="255233" y="263656"/>
            <a:ext cx="8568952" cy="6408712"/>
            <a:chOff x="2133536" y="1959805"/>
            <a:chExt cx="4876928" cy="2916995"/>
          </a:xfrm>
        </p:grpSpPr>
        <p:sp>
          <p:nvSpPr>
            <p:cNvPr id="32" name="Rounded Rectangle 31"/>
            <p:cNvSpPr/>
            <p:nvPr/>
          </p:nvSpPr>
          <p:spPr>
            <a:xfrm>
              <a:off x="2133536" y="1959805"/>
              <a:ext cx="4876928" cy="2916995"/>
            </a:xfrm>
            <a:prstGeom prst="roundRect">
              <a:avLst>
                <a:gd name="adj" fmla="val 1605"/>
              </a:avLst>
            </a:prstGeom>
            <a:solidFill>
              <a:schemeClr val="accent1"/>
            </a:solidFill>
            <a:ln w="3175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</a:ln>
            <a:effectLst/>
          </p:spPr>
          <p:txBody>
            <a:bodyPr lIns="228600" tIns="36576" rtlCol="0" anchor="t"/>
            <a:lstStyle/>
            <a:p>
              <a:r>
                <a:rPr lang="en-US" sz="120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C:\</a:t>
              </a:r>
              <a:r>
                <a:rPr lang="en-US" sz="1200" dirty="0" smtClean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Windows\System32\Agenda.exe</a:t>
              </a:r>
              <a:endParaRPr lang="en-US" sz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3" name="Minimize - Maximize - Close"/>
            <p:cNvGrpSpPr/>
            <p:nvPr/>
          </p:nvGrpSpPr>
          <p:grpSpPr>
            <a:xfrm>
              <a:off x="6909088" y="2008321"/>
              <a:ext cx="40281" cy="34683"/>
              <a:chOff x="9738141" y="73513"/>
              <a:chExt cx="40281" cy="34683"/>
            </a:xfrm>
          </p:grpSpPr>
          <p:cxnSp>
            <p:nvCxnSpPr>
              <p:cNvPr id="41" name="X2"/>
              <p:cNvCxnSpPr>
                <a:cxnSpLocks/>
              </p:cNvCxnSpPr>
              <p:nvPr/>
            </p:nvCxnSpPr>
            <p:spPr>
              <a:xfrm>
                <a:off x="9738142" y="73513"/>
                <a:ext cx="40280" cy="34683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cxnSp>
            <p:nvCxnSpPr>
              <p:cNvPr id="42" name="X1"/>
              <p:cNvCxnSpPr>
                <a:cxnSpLocks/>
              </p:cNvCxnSpPr>
              <p:nvPr/>
            </p:nvCxnSpPr>
            <p:spPr>
              <a:xfrm flipH="1">
                <a:off x="9738141" y="73513"/>
                <a:ext cx="40280" cy="34683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</p:grpSp>
        <p:sp>
          <p:nvSpPr>
            <p:cNvPr id="34" name="Content"/>
            <p:cNvSpPr>
              <a:spLocks/>
            </p:cNvSpPr>
            <p:nvPr/>
          </p:nvSpPr>
          <p:spPr>
            <a:xfrm>
              <a:off x="2165598" y="2081845"/>
              <a:ext cx="4725337" cy="2763549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>
                  <a:lumMod val="50000"/>
                  <a:lumOff val="50000"/>
                </a:srgbClr>
              </a:solidFill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16" tIns="45708" rIns="91416" bIns="45708" rtlCol="0" anchor="t"/>
            <a:lstStyle/>
            <a:p>
              <a:r>
                <a:rPr lang="en-US" sz="1000" dirty="0">
                  <a:solidFill>
                    <a:srgbClr val="FFFFFF"/>
                  </a:solidFill>
                  <a:latin typeface="Consolas" pitchFamily="49" charset="0"/>
                </a:rPr>
                <a:t>Microsoft Windows [Version 7.1.7000]</a:t>
              </a:r>
            </a:p>
            <a:p>
              <a:r>
                <a:rPr lang="en-US" sz="1000" dirty="0">
                  <a:solidFill>
                    <a:srgbClr val="FFFFFF"/>
                  </a:solidFill>
                  <a:latin typeface="Consolas" pitchFamily="49" charset="0"/>
                </a:rPr>
                <a:t>Copyright (c) 2008 Microsoft Corporation.  All rights reserved.</a:t>
              </a:r>
            </a:p>
            <a:p>
              <a:endParaRPr lang="en-US" sz="1000" dirty="0">
                <a:solidFill>
                  <a:srgbClr val="FFFFFF"/>
                </a:solidFill>
                <a:latin typeface="Consolas" pitchFamily="49" charset="0"/>
              </a:endParaRPr>
            </a:p>
            <a:p>
              <a:r>
                <a:rPr lang="en-US" sz="1000" dirty="0">
                  <a:solidFill>
                    <a:srgbClr val="FFFFFF"/>
                  </a:solidFill>
                  <a:latin typeface="Consolas" pitchFamily="49" charset="0"/>
                </a:rPr>
                <a:t>C:\</a:t>
              </a:r>
              <a:r>
                <a:rPr lang="en-US" sz="1000" dirty="0" smtClean="0">
                  <a:solidFill>
                    <a:srgbClr val="FFFFFF"/>
                  </a:solidFill>
                  <a:latin typeface="Consolas" pitchFamily="49" charset="0"/>
                </a:rPr>
                <a:t>Users\UserName&gt;dir</a:t>
              </a:r>
            </a:p>
            <a:p>
              <a:endParaRPr lang="en-US" sz="1000" dirty="0">
                <a:solidFill>
                  <a:srgbClr val="FFFFFF"/>
                </a:solidFill>
                <a:latin typeface="Consolas" pitchFamily="49" charset="0"/>
              </a:endParaRPr>
            </a:p>
            <a:p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mscoree.dll</a:t>
              </a:r>
            </a:p>
            <a:p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clr.dll</a:t>
              </a:r>
            </a:p>
            <a:p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GC.pptx</a:t>
              </a:r>
            </a:p>
            <a:p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Readme.txt 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889048" y="2081845"/>
              <a:ext cx="84228" cy="2763549"/>
              <a:chOff x="461454" y="1184039"/>
              <a:chExt cx="84228" cy="2763549"/>
            </a:xfrm>
          </p:grpSpPr>
          <p:sp>
            <p:nvSpPr>
              <p:cNvPr id="37" name="ScrollBar"/>
              <p:cNvSpPr>
                <a:spLocks/>
              </p:cNvSpPr>
              <p:nvPr/>
            </p:nvSpPr>
            <p:spPr>
              <a:xfrm>
                <a:off x="461454" y="1184039"/>
                <a:ext cx="84228" cy="276354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3175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48" tIns="48774" rIns="97548" bIns="48774" rtlCol="0" anchor="ctr"/>
              <a:lstStyle/>
              <a:p>
                <a:pPr algn="ctr" defTabSz="913915"/>
                <a:endParaRPr lang="en-US"/>
              </a:p>
            </p:txBody>
          </p:sp>
          <p:sp>
            <p:nvSpPr>
              <p:cNvPr id="38" name="ScrollSlider"/>
              <p:cNvSpPr>
                <a:spLocks/>
              </p:cNvSpPr>
              <p:nvPr/>
            </p:nvSpPr>
            <p:spPr>
              <a:xfrm>
                <a:off x="462557" y="2019432"/>
                <a:ext cx="83125" cy="419342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3175">
                <a:solidFill>
                  <a:srgbClr val="FFFFFF">
                    <a:lumMod val="50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48" tIns="48774" rIns="97548" bIns="48774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UpArrow"/>
              <p:cNvSpPr>
                <a:spLocks/>
              </p:cNvSpPr>
              <p:nvPr/>
            </p:nvSpPr>
            <p:spPr>
              <a:xfrm>
                <a:off x="481605" y="1212463"/>
                <a:ext cx="46274" cy="22197"/>
              </a:xfrm>
              <a:prstGeom prst="triangle">
                <a:avLst/>
              </a:prstGeom>
              <a:solidFill>
                <a:srgbClr val="FFFFFF">
                  <a:lumMod val="50000"/>
                  <a:alpha val="99000"/>
                </a:srgbClr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48" tIns="48774" rIns="97548" bIns="48774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wnArrow"/>
              <p:cNvSpPr>
                <a:spLocks/>
              </p:cNvSpPr>
              <p:nvPr/>
            </p:nvSpPr>
            <p:spPr>
              <a:xfrm rot="10800000">
                <a:off x="479608" y="3908755"/>
                <a:ext cx="46274" cy="22197"/>
              </a:xfrm>
              <a:prstGeom prst="triangle">
                <a:avLst/>
              </a:prstGeom>
              <a:solidFill>
                <a:srgbClr val="FFFFFF">
                  <a:lumMod val="50000"/>
                  <a:alpha val="99000"/>
                </a:srgbClr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48" tIns="48774" rIns="97548" bIns="48774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WindowIcon"/>
            <p:cNvSpPr>
              <a:spLocks/>
            </p:cNvSpPr>
            <p:nvPr/>
          </p:nvSpPr>
          <p:spPr>
            <a:xfrm>
              <a:off x="2167776" y="1994448"/>
              <a:ext cx="75300" cy="62429"/>
            </a:xfrm>
            <a:prstGeom prst="ellipse">
              <a:avLst/>
            </a:prstGeom>
            <a:gradFill flip="none" rotWithShape="1">
              <a:gsLst>
                <a:gs pos="91000">
                  <a:srgbClr val="FFFFFF">
                    <a:lumMod val="85000"/>
                  </a:srgbClr>
                </a:gs>
                <a:gs pos="36000">
                  <a:srgbClr val="FFFFFF">
                    <a:lumMod val="95000"/>
                  </a:srgbClr>
                </a:gs>
                <a:gs pos="100000">
                  <a:srgbClr val="FFFFFF">
                    <a:lumMod val="95000"/>
                  </a:srgbClr>
                </a:gs>
              </a:gsLst>
              <a:lin ang="5400000" scaled="0"/>
              <a:tileRect/>
            </a:gradFill>
            <a:ln w="3175">
              <a:solidFill>
                <a:srgbClr val="000000">
                  <a:lumMod val="50000"/>
                  <a:lumOff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31" tIns="48766" rIns="97531" bIns="48766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97126" y="1998330"/>
            <a:ext cx="4316095" cy="3138488"/>
            <a:chOff x="3097126" y="1998330"/>
            <a:chExt cx="4316095" cy="3138488"/>
          </a:xfrm>
        </p:grpSpPr>
        <p:grpSp>
          <p:nvGrpSpPr>
            <p:cNvPr id="14" name="DialogBox"/>
            <p:cNvGrpSpPr/>
            <p:nvPr>
              <p:custDataLst>
                <p:custData r:id="rId2"/>
              </p:custDataLst>
            </p:nvPr>
          </p:nvGrpSpPr>
          <p:grpSpPr>
            <a:xfrm>
              <a:off x="3097126" y="1998330"/>
              <a:ext cx="4316095" cy="3138488"/>
              <a:chOff x="2894330" y="2786062"/>
              <a:chExt cx="4316095" cy="313848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894330" y="2786062"/>
                <a:ext cx="4316095" cy="3138488"/>
                <a:chOff x="2161590" y="511099"/>
                <a:chExt cx="4316095" cy="3138488"/>
              </a:xfrm>
            </p:grpSpPr>
            <p:sp>
              <p:nvSpPr>
                <p:cNvPr id="19" name="Content"/>
                <p:cNvSpPr/>
                <p:nvPr/>
              </p:nvSpPr>
              <p:spPr>
                <a:xfrm>
                  <a:off x="2161590" y="511099"/>
                  <a:ext cx="4316095" cy="3138488"/>
                </a:xfrm>
                <a:prstGeom prst="roundRect">
                  <a:avLst>
                    <a:gd name="adj" fmla="val 1028"/>
                  </a:avLst>
                </a:prstGeom>
                <a:solidFill>
                  <a:schemeClr val="accent1"/>
                </a:solidFill>
                <a:ln w="3175" cap="flat" cmpd="sng" algn="ctr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effectLst/>
              </p:spPr>
              <p:txBody>
                <a:bodyPr rtlCol="0" anchor="t"/>
                <a:lstStyle/>
                <a:p>
                  <a:r>
                    <a:rPr lang="en-US" sz="1200" kern="0" dirty="0" smtClean="0">
                      <a:solidFill>
                        <a:srgbClr val="FFFFFF"/>
                      </a:solidFill>
                      <a:latin typeface="Segoe UI"/>
                    </a:rPr>
                    <a:t>Warning</a:t>
                  </a:r>
                  <a:endParaRPr lang="en-US" sz="1200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20" name="InnerArea"/>
                <p:cNvSpPr/>
                <p:nvPr/>
              </p:nvSpPr>
              <p:spPr>
                <a:xfrm>
                  <a:off x="2222671" y="806374"/>
                  <a:ext cx="4198168" cy="2763203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Minimize - Maximize - Close"/>
              <p:cNvGrpSpPr/>
              <p:nvPr/>
            </p:nvGrpSpPr>
            <p:grpSpPr>
              <a:xfrm>
                <a:off x="7039162" y="2903682"/>
                <a:ext cx="70774" cy="76200"/>
                <a:chOff x="9661395" y="156988"/>
                <a:chExt cx="70774" cy="76200"/>
              </a:xfrm>
            </p:grpSpPr>
            <p:cxnSp>
              <p:nvCxnSpPr>
                <p:cNvPr id="17" name="X2"/>
                <p:cNvCxnSpPr/>
                <p:nvPr/>
              </p:nvCxnSpPr>
              <p:spPr>
                <a:xfrm>
                  <a:off x="9661396" y="156988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cxnSp>
              <p:nvCxnSpPr>
                <p:cNvPr id="18" name="X1"/>
                <p:cNvCxnSpPr/>
                <p:nvPr/>
              </p:nvCxnSpPr>
              <p:spPr>
                <a:xfrm flipH="1">
                  <a:off x="9661395" y="156988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</p:grpSp>
        </p:grpSp>
        <p:pic>
          <p:nvPicPr>
            <p:cNvPr id="48" name="StreetMap"/>
            <p:cNvPicPr>
              <a:picLocks noChangeAspect="1" noChangeArrowheads="1"/>
            </p:cNvPicPr>
            <p:nvPr>
              <p:custDataLst>
                <p:custData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421" y="2560472"/>
              <a:ext cx="2370137" cy="2366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grpSp>
          <p:nvGrpSpPr>
            <p:cNvPr id="21" name="MapMarker"/>
            <p:cNvGrpSpPr>
              <a:grpSpLocks noChangeAspect="1"/>
            </p:cNvGrpSpPr>
            <p:nvPr>
              <p:custDataLst>
                <p:custData r:id="rId4"/>
              </p:custDataLst>
            </p:nvPr>
          </p:nvGrpSpPr>
          <p:grpSpPr>
            <a:xfrm>
              <a:off x="3645844" y="4204439"/>
              <a:ext cx="287705" cy="287705"/>
              <a:chOff x="3669395" y="3536182"/>
              <a:chExt cx="287705" cy="287705"/>
            </a:xfrm>
          </p:grpSpPr>
          <p:sp>
            <p:nvSpPr>
              <p:cNvPr id="22" name="Teardrop 21"/>
              <p:cNvSpPr>
                <a:spLocks noChangeAspect="1"/>
              </p:cNvSpPr>
              <p:nvPr/>
            </p:nvSpPr>
            <p:spPr>
              <a:xfrm rot="8100000">
                <a:off x="3669395" y="3536182"/>
                <a:ext cx="287705" cy="287705"/>
              </a:xfrm>
              <a:prstGeom prst="teardrop">
                <a:avLst>
                  <a:gd name="adj" fmla="val 152462"/>
                </a:avLst>
              </a:prstGeom>
              <a:solidFill>
                <a:srgbClr val="FFFFFF">
                  <a:lumMod val="95000"/>
                </a:srgbClr>
              </a:solidFill>
              <a:ln w="317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3703757" y="3568747"/>
                <a:ext cx="218980" cy="218980"/>
              </a:xfrm>
              <a:prstGeom prst="ellips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50" kern="0" noProof="0" dirty="0">
                    <a:solidFill>
                      <a:srgbClr val="FFFFFF"/>
                    </a:solidFill>
                    <a:latin typeface="Segoe UI"/>
                  </a:rPr>
                  <a:t>1</a:t>
                </a:r>
                <a:endParaRPr kumimoji="0" lang="en-US" sz="105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MapMarker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5532681" y="3548544"/>
              <a:ext cx="287705" cy="287705"/>
              <a:chOff x="3669395" y="3536182"/>
              <a:chExt cx="287705" cy="287705"/>
            </a:xfrm>
          </p:grpSpPr>
          <p:sp>
            <p:nvSpPr>
              <p:cNvPr id="25" name="Teardrop 24"/>
              <p:cNvSpPr>
                <a:spLocks noChangeAspect="1"/>
              </p:cNvSpPr>
              <p:nvPr/>
            </p:nvSpPr>
            <p:spPr>
              <a:xfrm rot="8100000">
                <a:off x="3669395" y="3536182"/>
                <a:ext cx="287705" cy="287705"/>
              </a:xfrm>
              <a:prstGeom prst="teardrop">
                <a:avLst>
                  <a:gd name="adj" fmla="val 152462"/>
                </a:avLst>
              </a:prstGeom>
              <a:solidFill>
                <a:srgbClr val="FFFFFF">
                  <a:lumMod val="95000"/>
                </a:srgbClr>
              </a:solidFill>
              <a:ln w="317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3703757" y="3568747"/>
                <a:ext cx="218980" cy="218980"/>
              </a:xfrm>
              <a:prstGeom prst="ellips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50" kern="0" noProof="0" dirty="0">
                    <a:solidFill>
                      <a:srgbClr val="FFFFFF"/>
                    </a:solidFill>
                    <a:latin typeface="Segoe UI"/>
                  </a:rPr>
                  <a:t>2</a:t>
                </a:r>
                <a:endParaRPr kumimoji="0" lang="en-US" sz="105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MapMarker"/>
            <p:cNvGrpSpPr>
              <a:grpSpLocks noChangeAspect="1"/>
            </p:cNvGrpSpPr>
            <p:nvPr>
              <p:custDataLst>
                <p:custData r:id="rId6"/>
              </p:custDataLst>
            </p:nvPr>
          </p:nvGrpSpPr>
          <p:grpSpPr>
            <a:xfrm>
              <a:off x="4159655" y="2970363"/>
              <a:ext cx="287705" cy="287705"/>
              <a:chOff x="3669395" y="3536182"/>
              <a:chExt cx="287705" cy="287705"/>
            </a:xfrm>
          </p:grpSpPr>
          <p:sp>
            <p:nvSpPr>
              <p:cNvPr id="28" name="Teardrop 27"/>
              <p:cNvSpPr>
                <a:spLocks noChangeAspect="1"/>
              </p:cNvSpPr>
              <p:nvPr/>
            </p:nvSpPr>
            <p:spPr>
              <a:xfrm rot="8100000">
                <a:off x="3669395" y="3536182"/>
                <a:ext cx="287705" cy="287705"/>
              </a:xfrm>
              <a:prstGeom prst="teardrop">
                <a:avLst>
                  <a:gd name="adj" fmla="val 152462"/>
                </a:avLst>
              </a:prstGeom>
              <a:solidFill>
                <a:srgbClr val="FFFFFF">
                  <a:lumMod val="95000"/>
                </a:srgbClr>
              </a:solidFill>
              <a:ln w="317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3703757" y="3568747"/>
                <a:ext cx="218980" cy="218980"/>
              </a:xfrm>
              <a:prstGeom prst="ellips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30" name="MapMarker"/>
            <p:cNvGrpSpPr>
              <a:grpSpLocks noChangeAspect="1"/>
            </p:cNvGrpSpPr>
            <p:nvPr>
              <p:custDataLst>
                <p:custData r:id="rId7"/>
              </p:custDataLst>
            </p:nvPr>
          </p:nvGrpSpPr>
          <p:grpSpPr>
            <a:xfrm>
              <a:off x="6264356" y="2743101"/>
              <a:ext cx="287705" cy="287705"/>
              <a:chOff x="3669395" y="3536182"/>
              <a:chExt cx="287705" cy="287705"/>
            </a:xfrm>
          </p:grpSpPr>
          <p:sp>
            <p:nvSpPr>
              <p:cNvPr id="43" name="Teardrop 42"/>
              <p:cNvSpPr>
                <a:spLocks noChangeAspect="1"/>
              </p:cNvSpPr>
              <p:nvPr/>
            </p:nvSpPr>
            <p:spPr>
              <a:xfrm rot="8100000">
                <a:off x="3669395" y="3536182"/>
                <a:ext cx="287705" cy="287705"/>
              </a:xfrm>
              <a:prstGeom prst="teardrop">
                <a:avLst>
                  <a:gd name="adj" fmla="val 152462"/>
                </a:avLst>
              </a:prstGeom>
              <a:solidFill>
                <a:srgbClr val="FFFFFF">
                  <a:lumMod val="95000"/>
                </a:srgbClr>
              </a:solidFill>
              <a:ln w="317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3703757" y="3568747"/>
                <a:ext cx="218980" cy="218980"/>
              </a:xfrm>
              <a:prstGeom prst="ellips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4</a:t>
                </a: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3604675" y="3198246"/>
              <a:ext cx="2947386" cy="1473694"/>
            </a:xfrm>
            <a:custGeom>
              <a:avLst/>
              <a:gdLst>
                <a:gd name="connsiteX0" fmla="*/ 0 w 2947386"/>
                <a:gd name="connsiteY0" fmla="*/ 1473694 h 1473694"/>
                <a:gd name="connsiteX1" fmla="*/ 2183906 w 2947386"/>
                <a:gd name="connsiteY1" fmla="*/ 958789 h 1473694"/>
                <a:gd name="connsiteX2" fmla="*/ 701335 w 2947386"/>
                <a:gd name="connsiteY2" fmla="*/ 221942 h 1473694"/>
                <a:gd name="connsiteX3" fmla="*/ 2947386 w 2947386"/>
                <a:gd name="connsiteY3" fmla="*/ 0 h 147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7386" h="1473694">
                  <a:moveTo>
                    <a:pt x="0" y="1473694"/>
                  </a:moveTo>
                  <a:cubicBezTo>
                    <a:pt x="1033508" y="1320554"/>
                    <a:pt x="2067017" y="1167414"/>
                    <a:pt x="2183906" y="958789"/>
                  </a:cubicBezTo>
                  <a:cubicBezTo>
                    <a:pt x="2300795" y="750164"/>
                    <a:pt x="574088" y="381740"/>
                    <a:pt x="701335" y="221942"/>
                  </a:cubicBezTo>
                  <a:cubicBezTo>
                    <a:pt x="828582" y="62144"/>
                    <a:pt x="1887984" y="31072"/>
                    <a:pt x="29473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911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Temporäre Objekte</a:t>
            </a:r>
            <a:endParaRPr lang="de-DE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57298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smtClean="0"/>
              <a:t>Einmal allokiert kann ein Objekt seine größe nicht mehr verändern</a:t>
            </a:r>
          </a:p>
          <a:p>
            <a:r>
              <a:rPr lang="de-DE" sz="2800" dirty="0" smtClean="0"/>
              <a:t>Objekte wie strings sind unveränderbar</a:t>
            </a:r>
          </a:p>
          <a:p>
            <a:pPr lvl="1"/>
            <a:r>
              <a:rPr lang="de-DE" sz="2400" dirty="0" smtClean="0"/>
              <a:t>Können nicht verändert werden, neue Objekte werden stattdessen erzeugt</a:t>
            </a:r>
          </a:p>
          <a:p>
            <a:pPr lvl="1"/>
            <a:r>
              <a:rPr lang="de-DE" sz="2400" dirty="0" smtClean="0"/>
              <a:t>Der Heap wird mit Temporären Objekten gefüllt</a:t>
            </a:r>
          </a:p>
          <a:p>
            <a:pPr lvl="1"/>
            <a:r>
              <a:rPr lang="de-DE" sz="2400" dirty="0" smtClean="0"/>
              <a:t>Der GC wird öfters ausgeführt</a:t>
            </a:r>
            <a:endParaRPr lang="de-DE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14282" y="6286520"/>
            <a:ext cx="1143008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Hallo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4282" y="5857892"/>
            <a:ext cx="1785950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Hallo Welt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4282" y="5429264"/>
            <a:ext cx="2857520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Hallo Welt, Hallo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4282" y="5000636"/>
            <a:ext cx="3857652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Hallo Welt, Hallo Universum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43520" y="4559099"/>
            <a:ext cx="4816767" cy="2298902"/>
          </a:xfrm>
          <a:prstGeom prst="roundRect">
            <a:avLst>
              <a:gd name="adj" fmla="val 1605"/>
            </a:avLst>
          </a:prstGeom>
          <a:solidFill>
            <a:schemeClr val="accent1"/>
          </a:solidFill>
          <a:ln w="3175" cap="flat" cmpd="sng" algn="ctr">
            <a:solidFill>
              <a:srgbClr val="000000">
                <a:lumMod val="95000"/>
                <a:lumOff val="5000"/>
              </a:srgbClr>
            </a:solidFill>
            <a:prstDash val="solid"/>
          </a:ln>
          <a:effectLst/>
        </p:spPr>
        <p:txBody>
          <a:bodyPr lIns="228600" tIns="36576" rtlCol="0" anchor="t"/>
          <a:lstStyle/>
          <a:p>
            <a:r>
              <a:rPr lang="en-US" sz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C:\</a:t>
            </a:r>
            <a:r>
              <a:rPr lang="en-US" sz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Windows\System32\myApp.exe</a:t>
            </a:r>
            <a:endParaRPr lang="en-US" sz="120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0" name="Minimize - Maximize - Close"/>
          <p:cNvGrpSpPr/>
          <p:nvPr/>
        </p:nvGrpSpPr>
        <p:grpSpPr>
          <a:xfrm>
            <a:off x="8882166" y="4665690"/>
            <a:ext cx="70773" cy="76201"/>
            <a:chOff x="9659171" y="160246"/>
            <a:chExt cx="71657" cy="96689"/>
          </a:xfrm>
        </p:grpSpPr>
        <p:cxnSp>
          <p:nvCxnSpPr>
            <p:cNvPr id="18" name="X2"/>
            <p:cNvCxnSpPr>
              <a:cxnSpLocks/>
            </p:cNvCxnSpPr>
            <p:nvPr/>
          </p:nvCxnSpPr>
          <p:spPr>
            <a:xfrm>
              <a:off x="9659171" y="160246"/>
              <a:ext cx="71657" cy="96687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</p:cxnSp>
        <p:cxnSp>
          <p:nvCxnSpPr>
            <p:cNvPr id="19" name="X1"/>
            <p:cNvCxnSpPr>
              <a:cxnSpLocks/>
            </p:cNvCxnSpPr>
            <p:nvPr/>
          </p:nvCxnSpPr>
          <p:spPr>
            <a:xfrm flipH="1">
              <a:off x="9659171" y="160247"/>
              <a:ext cx="71657" cy="96688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</p:cxnSp>
      </p:grpSp>
      <p:sp>
        <p:nvSpPr>
          <p:cNvPr id="11" name="Content"/>
          <p:cNvSpPr>
            <a:spLocks/>
          </p:cNvSpPr>
          <p:nvPr/>
        </p:nvSpPr>
        <p:spPr>
          <a:xfrm>
            <a:off x="4299854" y="4827223"/>
            <a:ext cx="4550414" cy="196177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>
                <a:lumMod val="50000"/>
                <a:lumOff val="50000"/>
              </a:srgbClr>
            </a:solidFill>
          </a:ln>
        </p:spPr>
        <p:style>
          <a:lnRef idx="2">
            <a:srgbClr val="4F81BD">
              <a:shade val="50000"/>
            </a:srgbClr>
          </a:lnRef>
          <a:fillRef idx="1001">
            <a:srgbClr val="000000"/>
          </a:fillRef>
          <a:effectRef idx="0">
            <a:srgbClr val="4F81BD"/>
          </a:effectRef>
          <a:fontRef idx="minor">
            <a:srgbClr val="000000"/>
          </a:fontRef>
        </p:style>
        <p:txBody>
          <a:bodyPr lIns="91416" tIns="45708" rIns="91416" bIns="45708" rtlCol="0" anchor="t"/>
          <a:lstStyle/>
          <a:p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Microsoft Windows [Version 7.1.7000]</a:t>
            </a:r>
          </a:p>
          <a:p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Copyright (c) 2008 Microsoft Corporation.  All rights reserved.</a:t>
            </a:r>
          </a:p>
          <a:p>
            <a:endParaRPr lang="en-US" sz="1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C:\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Users\UserName&gt;myApp.exe</a:t>
            </a:r>
          </a:p>
          <a:p>
            <a:endParaRPr lang="en-US" sz="1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String hello = “Hallo”;</a:t>
            </a:r>
          </a:p>
          <a:p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Hello += “ Welt,”;</a:t>
            </a:r>
          </a:p>
          <a:p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Hello += “ Hallo”;</a:t>
            </a:r>
          </a:p>
          <a:p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Hello += “ </a:t>
            </a:r>
            <a:r>
              <a:rPr lang="en-US" sz="1000" dirty="0" err="1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Universum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”;</a:t>
            </a:r>
          </a:p>
          <a:p>
            <a:r>
              <a:rPr lang="en-US" sz="1000" dirty="0" err="1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Console.WriteLine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(hello);</a:t>
            </a:r>
          </a:p>
          <a:p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&gt;Hallo Welt, Hallo </a:t>
            </a:r>
            <a:r>
              <a:rPr lang="en-US" sz="1000" dirty="0" err="1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Universum</a:t>
            </a:r>
            <a:endParaRPr lang="en-US" sz="1000" dirty="0" smtClean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endParaRPr lang="en-US" sz="1000" dirty="0" smtClean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46955" y="4827224"/>
            <a:ext cx="147992" cy="1961777"/>
            <a:chOff x="366873" y="1402213"/>
            <a:chExt cx="149840" cy="2489229"/>
          </a:xfrm>
        </p:grpSpPr>
        <p:sp>
          <p:nvSpPr>
            <p:cNvPr id="14" name="ScrollBar"/>
            <p:cNvSpPr>
              <a:spLocks/>
            </p:cNvSpPr>
            <p:nvPr/>
          </p:nvSpPr>
          <p:spPr>
            <a:xfrm>
              <a:off x="366873" y="1402213"/>
              <a:ext cx="149840" cy="2489229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>
              <a:solidFill>
                <a:srgbClr val="000000">
                  <a:lumMod val="50000"/>
                  <a:lumOff val="50000"/>
                </a:srgbClr>
              </a:solidFill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48" tIns="48774" rIns="97548" bIns="48774" rtlCol="0" anchor="ctr"/>
            <a:lstStyle/>
            <a:p>
              <a:pPr algn="ctr" defTabSz="913915"/>
              <a:endParaRPr lang="en-US"/>
            </a:p>
          </p:txBody>
        </p:sp>
        <p:sp>
          <p:nvSpPr>
            <p:cNvPr id="15" name="ScrollSlider"/>
            <p:cNvSpPr>
              <a:spLocks/>
            </p:cNvSpPr>
            <p:nvPr/>
          </p:nvSpPr>
          <p:spPr>
            <a:xfrm>
              <a:off x="368834" y="2019432"/>
              <a:ext cx="147878" cy="419342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48" tIns="48774" rIns="97548" bIns="48774" rtlCol="0" anchor="ctr"/>
            <a:lstStyle/>
            <a:p>
              <a:pPr algn="ctr"/>
              <a:endParaRPr lang="en-US"/>
            </a:p>
          </p:txBody>
        </p:sp>
        <p:sp>
          <p:nvSpPr>
            <p:cNvPr id="16" name="UpArrow"/>
            <p:cNvSpPr>
              <a:spLocks/>
            </p:cNvSpPr>
            <p:nvPr/>
          </p:nvSpPr>
          <p:spPr>
            <a:xfrm>
              <a:off x="402719" y="1481451"/>
              <a:ext cx="82321" cy="61879"/>
            </a:xfrm>
            <a:prstGeom prst="triangle">
              <a:avLst/>
            </a:prstGeom>
            <a:solidFill>
              <a:srgbClr val="FFFFFF">
                <a:lumMod val="50000"/>
                <a:alpha val="99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48" tIns="48774" rIns="97548" bIns="48774"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Arrow"/>
            <p:cNvSpPr>
              <a:spLocks/>
            </p:cNvSpPr>
            <p:nvPr/>
          </p:nvSpPr>
          <p:spPr>
            <a:xfrm rot="10800000">
              <a:off x="399168" y="3783184"/>
              <a:ext cx="82321" cy="61879"/>
            </a:xfrm>
            <a:prstGeom prst="triangle">
              <a:avLst/>
            </a:prstGeom>
            <a:solidFill>
              <a:srgbClr val="FFFFFF">
                <a:lumMod val="50000"/>
                <a:alpha val="99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48" tIns="48774" rIns="97548" bIns="48774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WindowIcon"/>
          <p:cNvSpPr>
            <a:spLocks/>
          </p:cNvSpPr>
          <p:nvPr/>
        </p:nvSpPr>
        <p:spPr>
          <a:xfrm>
            <a:off x="4303681" y="4635210"/>
            <a:ext cx="132305" cy="137159"/>
          </a:xfrm>
          <a:prstGeom prst="ellipse">
            <a:avLst/>
          </a:prstGeom>
          <a:gradFill flip="none" rotWithShape="1">
            <a:gsLst>
              <a:gs pos="91000">
                <a:srgbClr val="FFFFFF">
                  <a:lumMod val="85000"/>
                </a:srgbClr>
              </a:gs>
              <a:gs pos="36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0"/>
            <a:tileRect/>
          </a:gra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lIns="97531" tIns="48766" rIns="97531" bIns="4876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908720"/>
            <a:ext cx="5947048" cy="566738"/>
          </a:xfrm>
        </p:spPr>
        <p:txBody>
          <a:bodyPr/>
          <a:lstStyle/>
          <a:p>
            <a:r>
              <a:rPr lang="de-DE" dirty="0" smtClean="0"/>
              <a:t>Generational Garbage Collector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07704" y="1556792"/>
            <a:ext cx="6192688" cy="461540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Gen 0</a:t>
            </a:r>
          </a:p>
          <a:p>
            <a:r>
              <a:rPr lang="de-DE" dirty="0" smtClean="0"/>
              <a:t>GC collected nur Ojekte der Gen 0 Partition ( Objekte mit kurzer Lebensdauer)</a:t>
            </a:r>
          </a:p>
          <a:p>
            <a:endParaRPr lang="de-DE" dirty="0" smtClean="0"/>
          </a:p>
          <a:p>
            <a:r>
              <a:rPr lang="de-DE" b="1" dirty="0" smtClean="0"/>
              <a:t>Neue Objekte werden in Gen 0 allokiert es sei denn, eshandelt sich um sehr große Objekte, dann werden Sie direkt im LOH als Gen 2 allokiert.</a:t>
            </a:r>
          </a:p>
          <a:p>
            <a:endParaRPr lang="de-DE" dirty="0" smtClean="0"/>
          </a:p>
          <a:p>
            <a:r>
              <a:rPr lang="de-DE" dirty="0" smtClean="0"/>
              <a:t>Die meisten temporären Objekte werden in Generation 0 allokiert und überleben keine Gen 0 GC.</a:t>
            </a:r>
          </a:p>
          <a:p>
            <a:endParaRPr lang="de-DE" dirty="0" smtClean="0"/>
          </a:p>
          <a:p>
            <a:r>
              <a:rPr lang="de-DE" dirty="0" smtClean="0"/>
              <a:t>Gen 1</a:t>
            </a:r>
          </a:p>
          <a:p>
            <a:r>
              <a:rPr lang="de-DE" dirty="0" smtClean="0"/>
              <a:t>GC collected Objekte der Gen 0 + 1 (Objekte mit kurzer Lebensdauer)</a:t>
            </a:r>
          </a:p>
          <a:p>
            <a:endParaRPr lang="de-DE" dirty="0" smtClean="0"/>
          </a:p>
          <a:p>
            <a:r>
              <a:rPr lang="de-DE" dirty="0" smtClean="0"/>
              <a:t>Gen 2</a:t>
            </a:r>
          </a:p>
          <a:p>
            <a:r>
              <a:rPr lang="de-DE" dirty="0" smtClean="0"/>
              <a:t>GC collected Objekte der Gen 0 + 1 +2 (auch Objekte mit langer Lebensdauer)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Survivor (Objekte die einen GC überlebt haben werden in die nächste Generation promoted)</a:t>
            </a:r>
          </a:p>
          <a:p>
            <a:endParaRPr lang="de-DE" dirty="0"/>
          </a:p>
          <a:p>
            <a:r>
              <a:rPr lang="de-DE" dirty="0" smtClean="0"/>
              <a:t> 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Left Brace 6"/>
          <p:cNvSpPr/>
          <p:nvPr/>
        </p:nvSpPr>
        <p:spPr>
          <a:xfrm>
            <a:off x="1547664" y="1700808"/>
            <a:ext cx="288032" cy="2304256"/>
          </a:xfrm>
          <a:prstGeom prst="leftBrace">
            <a:avLst>
              <a:gd name="adj1" fmla="val 34173"/>
              <a:gd name="adj2" fmla="val 1739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94408" y="1809690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Ephemeral 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Generations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dirty="0" smtClean="0"/>
              <a:t>Evil Finalizer</a:t>
            </a:r>
            <a:endParaRPr lang="de-DE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332656"/>
            <a:ext cx="7772400" cy="4074244"/>
          </a:xfrm>
          <a:solidFill>
            <a:schemeClr val="accent1"/>
          </a:solidFill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sz="2600" dirty="0">
                <a:solidFill>
                  <a:schemeClr val="bg1"/>
                </a:solidFill>
              </a:rPr>
              <a:t>Viele Objekte nutzen folgende Dienste</a:t>
            </a:r>
          </a:p>
          <a:p>
            <a:pPr marL="914400" lvl="1" indent="-457200">
              <a:buFont typeface="Calibri" pitchFamily="34" charset="0"/>
              <a:buChar char="˃"/>
            </a:pPr>
            <a:r>
              <a:rPr lang="de-DE" sz="2400" dirty="0">
                <a:solidFill>
                  <a:schemeClr val="bg1"/>
                </a:solidFill>
              </a:rPr>
              <a:t>Disk</a:t>
            </a:r>
          </a:p>
          <a:p>
            <a:pPr marL="914400" lvl="1" indent="-457200">
              <a:buFont typeface="Calibri" pitchFamily="34" charset="0"/>
              <a:buChar char="˃"/>
            </a:pPr>
            <a:r>
              <a:rPr lang="de-DE" sz="2400" dirty="0">
                <a:solidFill>
                  <a:schemeClr val="bg1"/>
                </a:solidFill>
              </a:rPr>
              <a:t>Network</a:t>
            </a:r>
          </a:p>
          <a:p>
            <a:pPr marL="914400" lvl="1" indent="-457200">
              <a:buFont typeface="Calibri" pitchFamily="34" charset="0"/>
              <a:buChar char="˃"/>
            </a:pPr>
            <a:r>
              <a:rPr lang="de-DE" sz="2400" dirty="0">
                <a:solidFill>
                  <a:schemeClr val="bg1"/>
                </a:solidFill>
              </a:rPr>
              <a:t>UI </a:t>
            </a:r>
            <a:r>
              <a:rPr lang="de-DE" sz="2400" dirty="0" smtClean="0">
                <a:solidFill>
                  <a:schemeClr val="bg1"/>
                </a:solidFill>
              </a:rPr>
              <a:t>Resources</a:t>
            </a:r>
          </a:p>
          <a:p>
            <a:pPr marL="914400" lvl="1" indent="-457200">
              <a:buFont typeface="Calibri" pitchFamily="34" charset="0"/>
              <a:buChar char="˃"/>
            </a:pPr>
            <a:r>
              <a:rPr lang="de-DE" sz="2400" dirty="0" smtClean="0">
                <a:solidFill>
                  <a:schemeClr val="bg1"/>
                </a:solidFill>
              </a:rPr>
              <a:t>Interop / Native Resourcen</a:t>
            </a:r>
            <a:endParaRPr lang="de-DE" sz="2400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600" dirty="0">
                <a:solidFill>
                  <a:schemeClr val="bg1"/>
                </a:solidFill>
              </a:rPr>
              <a:t>Diese Dienste benötigen „safe cleanup“ nachdem Sie von .net Klassen verwendet worden sind</a:t>
            </a:r>
            <a:r>
              <a:rPr lang="de-DE" sz="26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2600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600" dirty="0">
                <a:solidFill>
                  <a:schemeClr val="bg1"/>
                </a:solidFill>
              </a:rPr>
              <a:t>Object Finalization garantiert das Code zum aufräumen ausgeführt wird, bevor der Garbage Collector ausgeführt wird</a:t>
            </a:r>
            <a:r>
              <a:rPr lang="de-DE" sz="26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2600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Finalizable Objects überleben mindestens 1 extra GC Durchgang und sind oft Objekte der Generation 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600" dirty="0">
                <a:solidFill>
                  <a:schemeClr val="bg1"/>
                </a:solidFill>
              </a:rPr>
              <a:t>Finalizable Klassen haben</a:t>
            </a:r>
          </a:p>
          <a:p>
            <a:pPr marL="914400" lvl="1" indent="-457200">
              <a:buFont typeface="Calibri" pitchFamily="34" charset="0"/>
              <a:buChar char="˃"/>
            </a:pPr>
            <a:r>
              <a:rPr lang="de-DE" sz="2400" dirty="0">
                <a:solidFill>
                  <a:schemeClr val="bg1"/>
                </a:solidFill>
              </a:rPr>
              <a:t>Finalize Method (C# or VB.net)</a:t>
            </a:r>
          </a:p>
          <a:p>
            <a:pPr marL="914400" lvl="1" indent="-457200">
              <a:buFont typeface="Calibri" pitchFamily="34" charset="0"/>
              <a:buChar char="˃"/>
            </a:pPr>
            <a:r>
              <a:rPr lang="de-DE" sz="2400" dirty="0">
                <a:solidFill>
                  <a:schemeClr val="bg1"/>
                </a:solidFill>
              </a:rPr>
              <a:t>C++ style Destructor (C#)</a:t>
            </a:r>
          </a:p>
        </p:txBody>
      </p:sp>
    </p:spTree>
    <p:extLst>
      <p:ext uri="{BB962C8B-B14F-4D97-AF65-F5344CB8AC3E}">
        <p14:creationId xmlns:p14="http://schemas.microsoft.com/office/powerpoint/2010/main" val="20094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467544" y="3645024"/>
            <a:ext cx="8233147" cy="70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/>
          <p:cNvSpPr/>
          <p:nvPr/>
        </p:nvSpPr>
        <p:spPr>
          <a:xfrm>
            <a:off x="472837" y="3645024"/>
            <a:ext cx="2232249" cy="70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/>
          <p:cNvSpPr/>
          <p:nvPr/>
        </p:nvSpPr>
        <p:spPr>
          <a:xfrm>
            <a:off x="467543" y="3645024"/>
            <a:ext cx="8233147" cy="700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4" name="Group 213"/>
          <p:cNvGrpSpPr/>
          <p:nvPr/>
        </p:nvGrpSpPr>
        <p:grpSpPr>
          <a:xfrm>
            <a:off x="3779912" y="3202708"/>
            <a:ext cx="2838453" cy="586332"/>
            <a:chOff x="1235346" y="2765623"/>
            <a:chExt cx="2838453" cy="586332"/>
          </a:xfrm>
        </p:grpSpPr>
        <p:sp>
          <p:nvSpPr>
            <p:cNvPr id="17" name="Isosceles Triangle 16"/>
            <p:cNvSpPr/>
            <p:nvPr/>
          </p:nvSpPr>
          <p:spPr>
            <a:xfrm rot="10800000">
              <a:off x="1235346" y="2909639"/>
              <a:ext cx="188568" cy="4423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Arc 17"/>
            <p:cNvSpPr/>
            <p:nvPr/>
          </p:nvSpPr>
          <p:spPr>
            <a:xfrm rot="21130140">
              <a:off x="1450265" y="2952081"/>
              <a:ext cx="626745" cy="54758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45" h="54758" stroke="0" extrusionOk="0">
                  <a:moveTo>
                    <a:pt x="85060" y="0"/>
                  </a:moveTo>
                  <a:cubicBezTo>
                    <a:pt x="202186" y="0"/>
                    <a:pt x="297136" y="10235"/>
                    <a:pt x="297136" y="22860"/>
                  </a:cubicBezTo>
                  <a:lnTo>
                    <a:pt x="85060" y="22860"/>
                  </a:lnTo>
                  <a:lnTo>
                    <a:pt x="85060" y="0"/>
                  </a:lnTo>
                  <a:close/>
                </a:path>
                <a:path w="626745" h="54758" fill="none">
                  <a:moveTo>
                    <a:pt x="0" y="21265"/>
                  </a:moveTo>
                  <a:cubicBezTo>
                    <a:pt x="117126" y="21265"/>
                    <a:pt x="626745" y="42133"/>
                    <a:pt x="626745" y="54758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8052" y="2765623"/>
              <a:ext cx="2025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  <a:latin typeface="Bradley Hand ITC" pitchFamily="66" charset="0"/>
                </a:rPr>
                <a:t>Next Object Pointer</a:t>
              </a:r>
              <a:endParaRPr lang="de-DE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39828"/>
              </p:ext>
            </p:extLst>
          </p:nvPr>
        </p:nvGraphicFramePr>
        <p:xfrm>
          <a:off x="1475656" y="2654816"/>
          <a:ext cx="4484995" cy="19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999"/>
                <a:gridCol w="896999"/>
                <a:gridCol w="896999"/>
                <a:gridCol w="896999"/>
                <a:gridCol w="896999"/>
              </a:tblGrid>
              <a:tr h="144016"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Arc 17"/>
          <p:cNvSpPr/>
          <p:nvPr/>
        </p:nvSpPr>
        <p:spPr>
          <a:xfrm rot="20734256">
            <a:off x="4252979" y="2453022"/>
            <a:ext cx="767009" cy="97987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554933 w 767009"/>
              <a:gd name="connsiteY0" fmla="*/ 0 h 97987"/>
              <a:gd name="connsiteX1" fmla="*/ 767009 w 767009"/>
              <a:gd name="connsiteY1" fmla="*/ 22860 h 97987"/>
              <a:gd name="connsiteX2" fmla="*/ 554933 w 767009"/>
              <a:gd name="connsiteY2" fmla="*/ 22860 h 97987"/>
              <a:gd name="connsiteX3" fmla="*/ 554933 w 767009"/>
              <a:gd name="connsiteY3" fmla="*/ 0 h 97987"/>
              <a:gd name="connsiteX0" fmla="*/ 0 w 767009"/>
              <a:gd name="connsiteY0" fmla="*/ 97987 h 97987"/>
              <a:gd name="connsiteX1" fmla="*/ 658538 w 767009"/>
              <a:gd name="connsiteY1" fmla="*/ 7914 h 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009" h="97987" stroke="0" extrusionOk="0">
                <a:moveTo>
                  <a:pt x="554933" y="0"/>
                </a:moveTo>
                <a:cubicBezTo>
                  <a:pt x="672059" y="0"/>
                  <a:pt x="767009" y="10235"/>
                  <a:pt x="767009" y="22860"/>
                </a:cubicBezTo>
                <a:lnTo>
                  <a:pt x="554933" y="22860"/>
                </a:lnTo>
                <a:lnTo>
                  <a:pt x="554933" y="0"/>
                </a:lnTo>
                <a:close/>
              </a:path>
              <a:path w="767009" h="97987" fill="none">
                <a:moveTo>
                  <a:pt x="0" y="97987"/>
                </a:moveTo>
                <a:cubicBezTo>
                  <a:pt x="328767" y="55817"/>
                  <a:pt x="373910" y="6546"/>
                  <a:pt x="658538" y="791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Box 46"/>
          <p:cNvSpPr txBox="1"/>
          <p:nvPr/>
        </p:nvSpPr>
        <p:spPr>
          <a:xfrm>
            <a:off x="4893394" y="212356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Stack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1412777"/>
            <a:ext cx="8784976" cy="1728192"/>
          </a:xfrm>
          <a:prstGeom prst="roundRect">
            <a:avLst>
              <a:gd name="adj" fmla="val 1051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Box 56"/>
          <p:cNvSpPr txBox="1"/>
          <p:nvPr/>
        </p:nvSpPr>
        <p:spPr>
          <a:xfrm>
            <a:off x="39553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0x000001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4606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0x000002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07704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0x000003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9979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0x000004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2232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0x000005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5597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0x000006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48064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0x000007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70598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0x000008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7380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0x000009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96336" y="4345184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0x000000A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Right Brace 68"/>
          <p:cNvSpPr/>
          <p:nvPr/>
        </p:nvSpPr>
        <p:spPr>
          <a:xfrm rot="5400000">
            <a:off x="1448289" y="3617657"/>
            <a:ext cx="270756" cy="2232248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ight Brace 69"/>
          <p:cNvSpPr/>
          <p:nvPr/>
        </p:nvSpPr>
        <p:spPr>
          <a:xfrm rot="5400000">
            <a:off x="4400618" y="673720"/>
            <a:ext cx="270756" cy="8136904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Box 70"/>
          <p:cNvSpPr txBox="1"/>
          <p:nvPr/>
        </p:nvSpPr>
        <p:spPr>
          <a:xfrm>
            <a:off x="1220111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1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94338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5334" y="2254422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static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Evil Finalizer</a:t>
            </a:r>
            <a:br>
              <a:rPr lang="de-DE" dirty="0" smtClean="0"/>
            </a:br>
            <a:r>
              <a:rPr lang="de-DE" sz="3100" dirty="0" smtClean="0"/>
              <a:t>(SOH)</a:t>
            </a:r>
            <a:endParaRPr lang="de-DE" sz="3100" dirty="0"/>
          </a:p>
        </p:txBody>
      </p:sp>
      <p:sp>
        <p:nvSpPr>
          <p:cNvPr id="49" name="Rounded Rectangle 48"/>
          <p:cNvSpPr/>
          <p:nvPr/>
        </p:nvSpPr>
        <p:spPr>
          <a:xfrm>
            <a:off x="611560" y="3780339"/>
            <a:ext cx="905394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</a:t>
            </a:r>
            <a:r>
              <a:rPr lang="de-DE" dirty="0"/>
              <a:t>A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644951" y="3780339"/>
            <a:ext cx="1054841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B</a:t>
            </a:r>
            <a:endParaRPr lang="de-DE" dirty="0"/>
          </a:p>
        </p:txBody>
      </p:sp>
      <p:cxnSp>
        <p:nvCxnSpPr>
          <p:cNvPr id="8" name="Curved Connector 7"/>
          <p:cNvCxnSpPr>
            <a:stCxn id="39" idx="4"/>
            <a:endCxn id="49" idx="0"/>
          </p:cNvCxnSpPr>
          <p:nvPr/>
        </p:nvCxnSpPr>
        <p:spPr>
          <a:xfrm rot="16200000" flipH="1">
            <a:off x="497441" y="3213523"/>
            <a:ext cx="855396" cy="278235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50" idx="4"/>
            <a:endCxn id="44" idx="0"/>
          </p:cNvCxnSpPr>
          <p:nvPr/>
        </p:nvCxnSpPr>
        <p:spPr>
          <a:xfrm rot="16200000" flipH="1">
            <a:off x="1654391" y="3262358"/>
            <a:ext cx="801588" cy="234373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666512" y="2492896"/>
            <a:ext cx="542974" cy="4858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530498" y="2492895"/>
            <a:ext cx="542974" cy="4858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771800" y="3789040"/>
            <a:ext cx="1054841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</a:t>
            </a:r>
            <a:r>
              <a:rPr lang="de-DE" dirty="0"/>
              <a:t>C</a:t>
            </a:r>
          </a:p>
        </p:txBody>
      </p:sp>
      <p:cxnSp>
        <p:nvCxnSpPr>
          <p:cNvPr id="76" name="Curved Connector 75"/>
          <p:cNvCxnSpPr>
            <a:stCxn id="52" idx="4"/>
            <a:endCxn id="73" idx="0"/>
          </p:cNvCxnSpPr>
          <p:nvPr/>
        </p:nvCxnSpPr>
        <p:spPr>
          <a:xfrm rot="16200000" flipH="1">
            <a:off x="2645458" y="3135277"/>
            <a:ext cx="810290" cy="497236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3452962" y="2492896"/>
            <a:ext cx="542974" cy="4858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>
              <a:solidFill>
                <a:schemeClr val="bg1"/>
              </a:solidFill>
            </a:endParaRPr>
          </a:p>
        </p:txBody>
      </p:sp>
      <p:cxnSp>
        <p:nvCxnSpPr>
          <p:cNvPr id="78" name="Curved Connector 77"/>
          <p:cNvCxnSpPr>
            <a:stCxn id="77" idx="4"/>
          </p:cNvCxnSpPr>
          <p:nvPr/>
        </p:nvCxnSpPr>
        <p:spPr>
          <a:xfrm rot="16200000" flipH="1">
            <a:off x="3593504" y="3109695"/>
            <a:ext cx="810292" cy="548403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923928" y="3454625"/>
            <a:ext cx="1054841" cy="763945"/>
            <a:chOff x="3923928" y="3454625"/>
            <a:chExt cx="1054841" cy="763945"/>
          </a:xfrm>
        </p:grpSpPr>
        <p:sp>
          <p:nvSpPr>
            <p:cNvPr id="74" name="Rounded Rectangle 73"/>
            <p:cNvSpPr/>
            <p:nvPr/>
          </p:nvSpPr>
          <p:spPr>
            <a:xfrm>
              <a:off x="3923928" y="3789040"/>
              <a:ext cx="1054841" cy="4295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  <a:r>
                <a:rPr lang="de-DE" dirty="0" smtClean="0"/>
                <a:t>bj D</a:t>
              </a:r>
              <a:endParaRPr lang="de-DE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423312" y="3454625"/>
              <a:ext cx="170355" cy="377073"/>
              <a:chOff x="6260683" y="5165945"/>
              <a:chExt cx="170355" cy="37707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316789" y="5264278"/>
                <a:ext cx="58838" cy="2787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260683" y="5165945"/>
                <a:ext cx="170355" cy="184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6084167" y="1916832"/>
            <a:ext cx="1178467" cy="948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tangle 78"/>
          <p:cNvSpPr/>
          <p:nvPr/>
        </p:nvSpPr>
        <p:spPr>
          <a:xfrm>
            <a:off x="7668344" y="1916832"/>
            <a:ext cx="1008112" cy="948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Arc 17"/>
          <p:cNvSpPr/>
          <p:nvPr/>
        </p:nvSpPr>
        <p:spPr>
          <a:xfrm rot="20734256">
            <a:off x="5571728" y="1610775"/>
            <a:ext cx="564806" cy="457347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554933 w 767009"/>
              <a:gd name="connsiteY0" fmla="*/ 0 h 97987"/>
              <a:gd name="connsiteX1" fmla="*/ 767009 w 767009"/>
              <a:gd name="connsiteY1" fmla="*/ 22860 h 97987"/>
              <a:gd name="connsiteX2" fmla="*/ 554933 w 767009"/>
              <a:gd name="connsiteY2" fmla="*/ 22860 h 97987"/>
              <a:gd name="connsiteX3" fmla="*/ 554933 w 767009"/>
              <a:gd name="connsiteY3" fmla="*/ 0 h 97987"/>
              <a:gd name="connsiteX0" fmla="*/ 0 w 767009"/>
              <a:gd name="connsiteY0" fmla="*/ 97987 h 97987"/>
              <a:gd name="connsiteX1" fmla="*/ 658538 w 767009"/>
              <a:gd name="connsiteY1" fmla="*/ 7914 h 97987"/>
              <a:gd name="connsiteX0" fmla="*/ 352730 w 564806"/>
              <a:gd name="connsiteY0" fmla="*/ 434487 h 457347"/>
              <a:gd name="connsiteX1" fmla="*/ 564806 w 564806"/>
              <a:gd name="connsiteY1" fmla="*/ 457347 h 457347"/>
              <a:gd name="connsiteX2" fmla="*/ 352730 w 564806"/>
              <a:gd name="connsiteY2" fmla="*/ 457347 h 457347"/>
              <a:gd name="connsiteX3" fmla="*/ 352730 w 564806"/>
              <a:gd name="connsiteY3" fmla="*/ 434487 h 457347"/>
              <a:gd name="connsiteX0" fmla="*/ 0 w 564806"/>
              <a:gd name="connsiteY0" fmla="*/ 2621 h 457347"/>
              <a:gd name="connsiteX1" fmla="*/ 456335 w 564806"/>
              <a:gd name="connsiteY1" fmla="*/ 442401 h 45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4806" h="457347" stroke="0" extrusionOk="0">
                <a:moveTo>
                  <a:pt x="352730" y="434487"/>
                </a:moveTo>
                <a:cubicBezTo>
                  <a:pt x="469856" y="434487"/>
                  <a:pt x="564806" y="444722"/>
                  <a:pt x="564806" y="457347"/>
                </a:cubicBezTo>
                <a:lnTo>
                  <a:pt x="352730" y="457347"/>
                </a:lnTo>
                <a:lnTo>
                  <a:pt x="352730" y="434487"/>
                </a:lnTo>
                <a:close/>
              </a:path>
              <a:path w="564806" h="457347" fill="none">
                <a:moveTo>
                  <a:pt x="0" y="2621"/>
                </a:moveTo>
                <a:cubicBezTo>
                  <a:pt x="328767" y="-39549"/>
                  <a:pt x="171707" y="441033"/>
                  <a:pt x="456335" y="442401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TextBox 80"/>
          <p:cNvSpPr txBox="1"/>
          <p:nvPr/>
        </p:nvSpPr>
        <p:spPr>
          <a:xfrm>
            <a:off x="3459019" y="148478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Finalization 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Queue </a:t>
            </a:r>
            <a:endParaRPr lang="en-US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23315" y="1484784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fReachable Queue</a:t>
            </a:r>
            <a:endParaRPr lang="en-US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84" name="Arc 17"/>
          <p:cNvSpPr/>
          <p:nvPr/>
        </p:nvSpPr>
        <p:spPr>
          <a:xfrm rot="20734256">
            <a:off x="7385213" y="1736681"/>
            <a:ext cx="330921" cy="339654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554933 w 767009"/>
              <a:gd name="connsiteY0" fmla="*/ 0 h 97987"/>
              <a:gd name="connsiteX1" fmla="*/ 767009 w 767009"/>
              <a:gd name="connsiteY1" fmla="*/ 22860 h 97987"/>
              <a:gd name="connsiteX2" fmla="*/ 554933 w 767009"/>
              <a:gd name="connsiteY2" fmla="*/ 22860 h 97987"/>
              <a:gd name="connsiteX3" fmla="*/ 554933 w 767009"/>
              <a:gd name="connsiteY3" fmla="*/ 0 h 97987"/>
              <a:gd name="connsiteX0" fmla="*/ 0 w 767009"/>
              <a:gd name="connsiteY0" fmla="*/ 97987 h 97987"/>
              <a:gd name="connsiteX1" fmla="*/ 658538 w 767009"/>
              <a:gd name="connsiteY1" fmla="*/ 7914 h 97987"/>
              <a:gd name="connsiteX0" fmla="*/ 352730 w 564806"/>
              <a:gd name="connsiteY0" fmla="*/ 434487 h 457347"/>
              <a:gd name="connsiteX1" fmla="*/ 564806 w 564806"/>
              <a:gd name="connsiteY1" fmla="*/ 457347 h 457347"/>
              <a:gd name="connsiteX2" fmla="*/ 352730 w 564806"/>
              <a:gd name="connsiteY2" fmla="*/ 457347 h 457347"/>
              <a:gd name="connsiteX3" fmla="*/ 352730 w 564806"/>
              <a:gd name="connsiteY3" fmla="*/ 434487 h 457347"/>
              <a:gd name="connsiteX0" fmla="*/ 0 w 564806"/>
              <a:gd name="connsiteY0" fmla="*/ 2621 h 457347"/>
              <a:gd name="connsiteX1" fmla="*/ 456335 w 564806"/>
              <a:gd name="connsiteY1" fmla="*/ 442401 h 457347"/>
              <a:gd name="connsiteX0" fmla="*/ 118845 w 330921"/>
              <a:gd name="connsiteY0" fmla="*/ 320182 h 343042"/>
              <a:gd name="connsiteX1" fmla="*/ 330921 w 330921"/>
              <a:gd name="connsiteY1" fmla="*/ 343042 h 343042"/>
              <a:gd name="connsiteX2" fmla="*/ 118845 w 330921"/>
              <a:gd name="connsiteY2" fmla="*/ 343042 h 343042"/>
              <a:gd name="connsiteX3" fmla="*/ 118845 w 330921"/>
              <a:gd name="connsiteY3" fmla="*/ 320182 h 343042"/>
              <a:gd name="connsiteX0" fmla="*/ 0 w 330921"/>
              <a:gd name="connsiteY0" fmla="*/ 3388 h 343042"/>
              <a:gd name="connsiteX1" fmla="*/ 222450 w 330921"/>
              <a:gd name="connsiteY1" fmla="*/ 328096 h 343042"/>
              <a:gd name="connsiteX0" fmla="*/ 118845 w 330921"/>
              <a:gd name="connsiteY0" fmla="*/ 316794 h 339654"/>
              <a:gd name="connsiteX1" fmla="*/ 330921 w 330921"/>
              <a:gd name="connsiteY1" fmla="*/ 339654 h 339654"/>
              <a:gd name="connsiteX2" fmla="*/ 118845 w 330921"/>
              <a:gd name="connsiteY2" fmla="*/ 339654 h 339654"/>
              <a:gd name="connsiteX3" fmla="*/ 118845 w 330921"/>
              <a:gd name="connsiteY3" fmla="*/ 316794 h 339654"/>
              <a:gd name="connsiteX0" fmla="*/ 0 w 330921"/>
              <a:gd name="connsiteY0" fmla="*/ 0 h 339654"/>
              <a:gd name="connsiteX1" fmla="*/ 222450 w 330921"/>
              <a:gd name="connsiteY1" fmla="*/ 324708 h 33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921" h="339654" stroke="0" extrusionOk="0">
                <a:moveTo>
                  <a:pt x="118845" y="316794"/>
                </a:moveTo>
                <a:cubicBezTo>
                  <a:pt x="235971" y="316794"/>
                  <a:pt x="330921" y="327029"/>
                  <a:pt x="330921" y="339654"/>
                </a:cubicBezTo>
                <a:lnTo>
                  <a:pt x="118845" y="339654"/>
                </a:lnTo>
                <a:lnTo>
                  <a:pt x="118845" y="316794"/>
                </a:lnTo>
                <a:close/>
              </a:path>
              <a:path w="330921" h="339654" fill="none">
                <a:moveTo>
                  <a:pt x="0" y="0"/>
                </a:moveTo>
                <a:cubicBezTo>
                  <a:pt x="245490" y="68149"/>
                  <a:pt x="-62178" y="323340"/>
                  <a:pt x="222450" y="32470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Oval 84"/>
          <p:cNvSpPr/>
          <p:nvPr/>
        </p:nvSpPr>
        <p:spPr>
          <a:xfrm>
            <a:off x="6405290" y="2295073"/>
            <a:ext cx="542974" cy="4858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>
              <a:solidFill>
                <a:schemeClr val="bg1"/>
              </a:solidFill>
            </a:endParaRPr>
          </a:p>
        </p:txBody>
      </p:sp>
      <p:cxnSp>
        <p:nvCxnSpPr>
          <p:cNvPr id="86" name="Curved Connector 85"/>
          <p:cNvCxnSpPr>
            <a:stCxn id="85" idx="4"/>
            <a:endCxn id="29" idx="0"/>
          </p:cNvCxnSpPr>
          <p:nvPr/>
        </p:nvCxnSpPr>
        <p:spPr>
          <a:xfrm rot="5400000">
            <a:off x="5255786" y="2033633"/>
            <a:ext cx="673697" cy="2168287"/>
          </a:xfrm>
          <a:prstGeom prst="curvedConnector3">
            <a:avLst>
              <a:gd name="adj1" fmla="val 26326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99" idx="4"/>
            <a:endCxn id="94" idx="6"/>
          </p:cNvCxnSpPr>
          <p:nvPr/>
        </p:nvCxnSpPr>
        <p:spPr>
          <a:xfrm rot="5400000">
            <a:off x="4821240" y="202369"/>
            <a:ext cx="757330" cy="5914446"/>
          </a:xfrm>
          <a:prstGeom prst="curvedConnector2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1572943" y="3445924"/>
            <a:ext cx="1054841" cy="763945"/>
            <a:chOff x="3923928" y="3454625"/>
            <a:chExt cx="1054841" cy="763945"/>
          </a:xfrm>
        </p:grpSpPr>
        <p:sp>
          <p:nvSpPr>
            <p:cNvPr id="91" name="Rounded Rectangle 90"/>
            <p:cNvSpPr/>
            <p:nvPr/>
          </p:nvSpPr>
          <p:spPr>
            <a:xfrm>
              <a:off x="3923928" y="3789040"/>
              <a:ext cx="1054841" cy="4295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  <a:r>
                <a:rPr lang="de-DE" dirty="0" smtClean="0"/>
                <a:t>bj D</a:t>
              </a:r>
              <a:endParaRPr lang="de-DE" dirty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4423312" y="3454625"/>
              <a:ext cx="170355" cy="377073"/>
              <a:chOff x="6260683" y="5165945"/>
              <a:chExt cx="170355" cy="377073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6316789" y="5264278"/>
                <a:ext cx="58838" cy="278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260683" y="5165945"/>
                <a:ext cx="170355" cy="1846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98" name="Right Brace 97"/>
          <p:cNvSpPr/>
          <p:nvPr/>
        </p:nvSpPr>
        <p:spPr>
          <a:xfrm rot="5400000">
            <a:off x="5567838" y="1832549"/>
            <a:ext cx="270756" cy="5802463"/>
          </a:xfrm>
          <a:prstGeom prst="rightBrace">
            <a:avLst>
              <a:gd name="adj1" fmla="val 63311"/>
              <a:gd name="adj2" fmla="val 701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Oval 98"/>
          <p:cNvSpPr/>
          <p:nvPr/>
        </p:nvSpPr>
        <p:spPr>
          <a:xfrm>
            <a:off x="7885641" y="2295072"/>
            <a:ext cx="542974" cy="4858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9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13611 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0394 L 0.32291 -0.0287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24671 -0.0067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15573 -0.0067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11 0.0007 L -0.10799 0.000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8" grpId="1" animBg="1"/>
      <p:bldP spid="69" grpId="0" animBg="1"/>
      <p:bldP spid="70" grpId="0" animBg="1"/>
      <p:bldP spid="71" grpId="0"/>
      <p:bldP spid="44" grpId="0" animBg="1"/>
      <p:bldP spid="50" grpId="0" animBg="1"/>
      <p:bldP spid="52" grpId="0" animBg="1"/>
      <p:bldP spid="73" grpId="0" animBg="1"/>
      <p:bldP spid="77" grpId="0" animBg="1"/>
      <p:bldP spid="77" grpId="1" animBg="1"/>
      <p:bldP spid="77" grpId="2" animBg="1"/>
      <p:bldP spid="77" grpId="3" animBg="1"/>
      <p:bldP spid="85" grpId="0" animBg="1"/>
      <p:bldP spid="85" grpId="1" animBg="1"/>
      <p:bldP spid="85" grpId="3" animBg="1"/>
      <p:bldP spid="98" grpId="0" animBg="1"/>
      <p:bldP spid="9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467544" y="3645024"/>
            <a:ext cx="8233147" cy="70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/>
          <p:cNvSpPr/>
          <p:nvPr/>
        </p:nvSpPr>
        <p:spPr>
          <a:xfrm>
            <a:off x="472837" y="3645024"/>
            <a:ext cx="2232249" cy="70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tangle 81"/>
          <p:cNvSpPr/>
          <p:nvPr/>
        </p:nvSpPr>
        <p:spPr>
          <a:xfrm>
            <a:off x="446615" y="3648587"/>
            <a:ext cx="8233147" cy="700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/>
          <p:cNvSpPr/>
          <p:nvPr/>
        </p:nvSpPr>
        <p:spPr>
          <a:xfrm>
            <a:off x="467543" y="3648587"/>
            <a:ext cx="8233147" cy="7001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tangle 74"/>
          <p:cNvSpPr/>
          <p:nvPr/>
        </p:nvSpPr>
        <p:spPr>
          <a:xfrm>
            <a:off x="7668344" y="1916832"/>
            <a:ext cx="1008112" cy="94835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4" name="Group 213"/>
          <p:cNvGrpSpPr/>
          <p:nvPr/>
        </p:nvGrpSpPr>
        <p:grpSpPr>
          <a:xfrm>
            <a:off x="2669651" y="3202708"/>
            <a:ext cx="2838453" cy="586332"/>
            <a:chOff x="1235346" y="2765623"/>
            <a:chExt cx="2838453" cy="586332"/>
          </a:xfrm>
        </p:grpSpPr>
        <p:sp>
          <p:nvSpPr>
            <p:cNvPr id="17" name="Isosceles Triangle 16"/>
            <p:cNvSpPr/>
            <p:nvPr/>
          </p:nvSpPr>
          <p:spPr>
            <a:xfrm rot="10800000">
              <a:off x="1235346" y="2909639"/>
              <a:ext cx="188568" cy="4423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Arc 17"/>
            <p:cNvSpPr/>
            <p:nvPr/>
          </p:nvSpPr>
          <p:spPr>
            <a:xfrm rot="21130140">
              <a:off x="1450265" y="2952081"/>
              <a:ext cx="626745" cy="54758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45" h="54758" stroke="0" extrusionOk="0">
                  <a:moveTo>
                    <a:pt x="85060" y="0"/>
                  </a:moveTo>
                  <a:cubicBezTo>
                    <a:pt x="202186" y="0"/>
                    <a:pt x="297136" y="10235"/>
                    <a:pt x="297136" y="22860"/>
                  </a:cubicBezTo>
                  <a:lnTo>
                    <a:pt x="85060" y="22860"/>
                  </a:lnTo>
                  <a:lnTo>
                    <a:pt x="85060" y="0"/>
                  </a:lnTo>
                  <a:close/>
                </a:path>
                <a:path w="626745" h="54758" fill="none">
                  <a:moveTo>
                    <a:pt x="0" y="21265"/>
                  </a:moveTo>
                  <a:cubicBezTo>
                    <a:pt x="117126" y="21265"/>
                    <a:pt x="626745" y="42133"/>
                    <a:pt x="626745" y="54758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8052" y="2765623"/>
              <a:ext cx="2025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  <a:latin typeface="Bradley Hand ITC" pitchFamily="66" charset="0"/>
                </a:rPr>
                <a:t>Next Object Pointer</a:t>
              </a:r>
              <a:endParaRPr lang="de-DE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82603"/>
              </p:ext>
            </p:extLst>
          </p:nvPr>
        </p:nvGraphicFramePr>
        <p:xfrm>
          <a:off x="1475656" y="2654816"/>
          <a:ext cx="4484995" cy="19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999"/>
                <a:gridCol w="896999"/>
                <a:gridCol w="896999"/>
                <a:gridCol w="896999"/>
                <a:gridCol w="896999"/>
              </a:tblGrid>
              <a:tr h="144016"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Arc 17"/>
          <p:cNvSpPr/>
          <p:nvPr/>
        </p:nvSpPr>
        <p:spPr>
          <a:xfrm rot="20734256">
            <a:off x="4252979" y="2453022"/>
            <a:ext cx="767009" cy="97987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554933 w 767009"/>
              <a:gd name="connsiteY0" fmla="*/ 0 h 97987"/>
              <a:gd name="connsiteX1" fmla="*/ 767009 w 767009"/>
              <a:gd name="connsiteY1" fmla="*/ 22860 h 97987"/>
              <a:gd name="connsiteX2" fmla="*/ 554933 w 767009"/>
              <a:gd name="connsiteY2" fmla="*/ 22860 h 97987"/>
              <a:gd name="connsiteX3" fmla="*/ 554933 w 767009"/>
              <a:gd name="connsiteY3" fmla="*/ 0 h 97987"/>
              <a:gd name="connsiteX0" fmla="*/ 0 w 767009"/>
              <a:gd name="connsiteY0" fmla="*/ 97987 h 97987"/>
              <a:gd name="connsiteX1" fmla="*/ 658538 w 767009"/>
              <a:gd name="connsiteY1" fmla="*/ 7914 h 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009" h="97987" stroke="0" extrusionOk="0">
                <a:moveTo>
                  <a:pt x="554933" y="0"/>
                </a:moveTo>
                <a:cubicBezTo>
                  <a:pt x="672059" y="0"/>
                  <a:pt x="767009" y="10235"/>
                  <a:pt x="767009" y="22860"/>
                </a:cubicBezTo>
                <a:lnTo>
                  <a:pt x="554933" y="22860"/>
                </a:lnTo>
                <a:lnTo>
                  <a:pt x="554933" y="0"/>
                </a:lnTo>
                <a:close/>
              </a:path>
              <a:path w="767009" h="97987" fill="none">
                <a:moveTo>
                  <a:pt x="0" y="97987"/>
                </a:moveTo>
                <a:cubicBezTo>
                  <a:pt x="328767" y="55817"/>
                  <a:pt x="373910" y="6546"/>
                  <a:pt x="658538" y="791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Box 46"/>
          <p:cNvSpPr txBox="1"/>
          <p:nvPr/>
        </p:nvSpPr>
        <p:spPr>
          <a:xfrm>
            <a:off x="4893394" y="212356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Stack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1412777"/>
            <a:ext cx="8784976" cy="1728192"/>
          </a:xfrm>
          <a:prstGeom prst="roundRect">
            <a:avLst>
              <a:gd name="adj" fmla="val 1051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Box 56"/>
          <p:cNvSpPr txBox="1"/>
          <p:nvPr/>
        </p:nvSpPr>
        <p:spPr>
          <a:xfrm>
            <a:off x="39553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0x000001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4606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0x000002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07704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0x000003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9979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0x000004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2232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0x000005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55976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0x000006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48064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0x000007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70598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0x000008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73802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0x000009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96336" y="4345184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0x000000A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Right Brace 68"/>
          <p:cNvSpPr/>
          <p:nvPr/>
        </p:nvSpPr>
        <p:spPr>
          <a:xfrm rot="5400000">
            <a:off x="1448289" y="3617657"/>
            <a:ext cx="270756" cy="2232248"/>
          </a:xfrm>
          <a:prstGeom prst="rightBrace">
            <a:avLst>
              <a:gd name="adj1" fmla="val 633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Box 70"/>
          <p:cNvSpPr txBox="1"/>
          <p:nvPr/>
        </p:nvSpPr>
        <p:spPr>
          <a:xfrm>
            <a:off x="1220111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1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94338" y="49411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Gen 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5334" y="2254422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static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Evil Finalizer</a:t>
            </a:r>
            <a:br>
              <a:rPr lang="de-DE" dirty="0" smtClean="0"/>
            </a:br>
            <a:r>
              <a:rPr lang="de-DE" sz="3100" dirty="0" smtClean="0"/>
              <a:t>(SOH)</a:t>
            </a:r>
            <a:endParaRPr lang="de-DE" sz="3100" dirty="0"/>
          </a:p>
        </p:txBody>
      </p:sp>
      <p:sp>
        <p:nvSpPr>
          <p:cNvPr id="49" name="Rounded Rectangle 48"/>
          <p:cNvSpPr/>
          <p:nvPr/>
        </p:nvSpPr>
        <p:spPr>
          <a:xfrm>
            <a:off x="611560" y="3780339"/>
            <a:ext cx="905394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</a:t>
            </a:r>
            <a:r>
              <a:rPr lang="de-DE" dirty="0"/>
              <a:t>A</a:t>
            </a:r>
          </a:p>
        </p:txBody>
      </p:sp>
      <p:cxnSp>
        <p:nvCxnSpPr>
          <p:cNvPr id="8" name="Curved Connector 7"/>
          <p:cNvCxnSpPr>
            <a:stCxn id="39" idx="4"/>
            <a:endCxn id="49" idx="0"/>
          </p:cNvCxnSpPr>
          <p:nvPr/>
        </p:nvCxnSpPr>
        <p:spPr>
          <a:xfrm rot="16200000" flipH="1">
            <a:off x="497441" y="3213523"/>
            <a:ext cx="855396" cy="278235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084167" y="1916832"/>
            <a:ext cx="1178467" cy="948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tangle 78"/>
          <p:cNvSpPr/>
          <p:nvPr/>
        </p:nvSpPr>
        <p:spPr>
          <a:xfrm>
            <a:off x="7668344" y="1916832"/>
            <a:ext cx="1008112" cy="948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Arc 17"/>
          <p:cNvSpPr/>
          <p:nvPr/>
        </p:nvSpPr>
        <p:spPr>
          <a:xfrm rot="20734256">
            <a:off x="5571728" y="1610775"/>
            <a:ext cx="564806" cy="457347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554933 w 767009"/>
              <a:gd name="connsiteY0" fmla="*/ 0 h 97987"/>
              <a:gd name="connsiteX1" fmla="*/ 767009 w 767009"/>
              <a:gd name="connsiteY1" fmla="*/ 22860 h 97987"/>
              <a:gd name="connsiteX2" fmla="*/ 554933 w 767009"/>
              <a:gd name="connsiteY2" fmla="*/ 22860 h 97987"/>
              <a:gd name="connsiteX3" fmla="*/ 554933 w 767009"/>
              <a:gd name="connsiteY3" fmla="*/ 0 h 97987"/>
              <a:gd name="connsiteX0" fmla="*/ 0 w 767009"/>
              <a:gd name="connsiteY0" fmla="*/ 97987 h 97987"/>
              <a:gd name="connsiteX1" fmla="*/ 658538 w 767009"/>
              <a:gd name="connsiteY1" fmla="*/ 7914 h 97987"/>
              <a:gd name="connsiteX0" fmla="*/ 352730 w 564806"/>
              <a:gd name="connsiteY0" fmla="*/ 434487 h 457347"/>
              <a:gd name="connsiteX1" fmla="*/ 564806 w 564806"/>
              <a:gd name="connsiteY1" fmla="*/ 457347 h 457347"/>
              <a:gd name="connsiteX2" fmla="*/ 352730 w 564806"/>
              <a:gd name="connsiteY2" fmla="*/ 457347 h 457347"/>
              <a:gd name="connsiteX3" fmla="*/ 352730 w 564806"/>
              <a:gd name="connsiteY3" fmla="*/ 434487 h 457347"/>
              <a:gd name="connsiteX0" fmla="*/ 0 w 564806"/>
              <a:gd name="connsiteY0" fmla="*/ 2621 h 457347"/>
              <a:gd name="connsiteX1" fmla="*/ 456335 w 564806"/>
              <a:gd name="connsiteY1" fmla="*/ 442401 h 45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4806" h="457347" stroke="0" extrusionOk="0">
                <a:moveTo>
                  <a:pt x="352730" y="434487"/>
                </a:moveTo>
                <a:cubicBezTo>
                  <a:pt x="469856" y="434487"/>
                  <a:pt x="564806" y="444722"/>
                  <a:pt x="564806" y="457347"/>
                </a:cubicBezTo>
                <a:lnTo>
                  <a:pt x="352730" y="457347"/>
                </a:lnTo>
                <a:lnTo>
                  <a:pt x="352730" y="434487"/>
                </a:lnTo>
                <a:close/>
              </a:path>
              <a:path w="564806" h="457347" fill="none">
                <a:moveTo>
                  <a:pt x="0" y="2621"/>
                </a:moveTo>
                <a:cubicBezTo>
                  <a:pt x="328767" y="-39549"/>
                  <a:pt x="171707" y="441033"/>
                  <a:pt x="456335" y="442401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TextBox 80"/>
          <p:cNvSpPr txBox="1"/>
          <p:nvPr/>
        </p:nvSpPr>
        <p:spPr>
          <a:xfrm>
            <a:off x="3459019" y="148478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Finalization 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Queue </a:t>
            </a:r>
            <a:endParaRPr lang="en-US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23315" y="1484784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fReachable Queue</a:t>
            </a:r>
            <a:endParaRPr lang="en-US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84" name="Arc 17"/>
          <p:cNvSpPr/>
          <p:nvPr/>
        </p:nvSpPr>
        <p:spPr>
          <a:xfrm rot="20734256">
            <a:off x="7385213" y="1736681"/>
            <a:ext cx="330921" cy="339654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554933 w 767009"/>
              <a:gd name="connsiteY0" fmla="*/ 0 h 97987"/>
              <a:gd name="connsiteX1" fmla="*/ 767009 w 767009"/>
              <a:gd name="connsiteY1" fmla="*/ 22860 h 97987"/>
              <a:gd name="connsiteX2" fmla="*/ 554933 w 767009"/>
              <a:gd name="connsiteY2" fmla="*/ 22860 h 97987"/>
              <a:gd name="connsiteX3" fmla="*/ 554933 w 767009"/>
              <a:gd name="connsiteY3" fmla="*/ 0 h 97987"/>
              <a:gd name="connsiteX0" fmla="*/ 0 w 767009"/>
              <a:gd name="connsiteY0" fmla="*/ 97987 h 97987"/>
              <a:gd name="connsiteX1" fmla="*/ 658538 w 767009"/>
              <a:gd name="connsiteY1" fmla="*/ 7914 h 97987"/>
              <a:gd name="connsiteX0" fmla="*/ 352730 w 564806"/>
              <a:gd name="connsiteY0" fmla="*/ 434487 h 457347"/>
              <a:gd name="connsiteX1" fmla="*/ 564806 w 564806"/>
              <a:gd name="connsiteY1" fmla="*/ 457347 h 457347"/>
              <a:gd name="connsiteX2" fmla="*/ 352730 w 564806"/>
              <a:gd name="connsiteY2" fmla="*/ 457347 h 457347"/>
              <a:gd name="connsiteX3" fmla="*/ 352730 w 564806"/>
              <a:gd name="connsiteY3" fmla="*/ 434487 h 457347"/>
              <a:gd name="connsiteX0" fmla="*/ 0 w 564806"/>
              <a:gd name="connsiteY0" fmla="*/ 2621 h 457347"/>
              <a:gd name="connsiteX1" fmla="*/ 456335 w 564806"/>
              <a:gd name="connsiteY1" fmla="*/ 442401 h 457347"/>
              <a:gd name="connsiteX0" fmla="*/ 118845 w 330921"/>
              <a:gd name="connsiteY0" fmla="*/ 320182 h 343042"/>
              <a:gd name="connsiteX1" fmla="*/ 330921 w 330921"/>
              <a:gd name="connsiteY1" fmla="*/ 343042 h 343042"/>
              <a:gd name="connsiteX2" fmla="*/ 118845 w 330921"/>
              <a:gd name="connsiteY2" fmla="*/ 343042 h 343042"/>
              <a:gd name="connsiteX3" fmla="*/ 118845 w 330921"/>
              <a:gd name="connsiteY3" fmla="*/ 320182 h 343042"/>
              <a:gd name="connsiteX0" fmla="*/ 0 w 330921"/>
              <a:gd name="connsiteY0" fmla="*/ 3388 h 343042"/>
              <a:gd name="connsiteX1" fmla="*/ 222450 w 330921"/>
              <a:gd name="connsiteY1" fmla="*/ 328096 h 343042"/>
              <a:gd name="connsiteX0" fmla="*/ 118845 w 330921"/>
              <a:gd name="connsiteY0" fmla="*/ 316794 h 339654"/>
              <a:gd name="connsiteX1" fmla="*/ 330921 w 330921"/>
              <a:gd name="connsiteY1" fmla="*/ 339654 h 339654"/>
              <a:gd name="connsiteX2" fmla="*/ 118845 w 330921"/>
              <a:gd name="connsiteY2" fmla="*/ 339654 h 339654"/>
              <a:gd name="connsiteX3" fmla="*/ 118845 w 330921"/>
              <a:gd name="connsiteY3" fmla="*/ 316794 h 339654"/>
              <a:gd name="connsiteX0" fmla="*/ 0 w 330921"/>
              <a:gd name="connsiteY0" fmla="*/ 0 h 339654"/>
              <a:gd name="connsiteX1" fmla="*/ 222450 w 330921"/>
              <a:gd name="connsiteY1" fmla="*/ 324708 h 33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921" h="339654" stroke="0" extrusionOk="0">
                <a:moveTo>
                  <a:pt x="118845" y="316794"/>
                </a:moveTo>
                <a:cubicBezTo>
                  <a:pt x="235971" y="316794"/>
                  <a:pt x="330921" y="327029"/>
                  <a:pt x="330921" y="339654"/>
                </a:cubicBezTo>
                <a:lnTo>
                  <a:pt x="118845" y="339654"/>
                </a:lnTo>
                <a:lnTo>
                  <a:pt x="118845" y="316794"/>
                </a:lnTo>
                <a:close/>
              </a:path>
              <a:path w="330921" h="339654" fill="none">
                <a:moveTo>
                  <a:pt x="0" y="0"/>
                </a:moveTo>
                <a:cubicBezTo>
                  <a:pt x="245490" y="68149"/>
                  <a:pt x="-62178" y="323340"/>
                  <a:pt x="222450" y="32470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Oval 84"/>
          <p:cNvSpPr/>
          <p:nvPr/>
        </p:nvSpPr>
        <p:spPr>
          <a:xfrm>
            <a:off x="7885172" y="2259087"/>
            <a:ext cx="542974" cy="4858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>
              <a:solidFill>
                <a:schemeClr val="bg1"/>
              </a:solidFill>
            </a:endParaRPr>
          </a:p>
        </p:txBody>
      </p:sp>
      <p:cxnSp>
        <p:nvCxnSpPr>
          <p:cNvPr id="43" name="Curved Connector 42"/>
          <p:cNvCxnSpPr>
            <a:stCxn id="85" idx="4"/>
            <a:endCxn id="94" idx="6"/>
          </p:cNvCxnSpPr>
          <p:nvPr/>
        </p:nvCxnSpPr>
        <p:spPr>
          <a:xfrm rot="5400000">
            <a:off x="4803014" y="184611"/>
            <a:ext cx="793315" cy="5913977"/>
          </a:xfrm>
          <a:prstGeom prst="curvedConnector2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1572943" y="3780339"/>
            <a:ext cx="1054841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D</a:t>
            </a:r>
            <a:endParaRPr lang="de-DE" dirty="0"/>
          </a:p>
        </p:txBody>
      </p:sp>
      <p:grpSp>
        <p:nvGrpSpPr>
          <p:cNvPr id="92" name="Group 91"/>
          <p:cNvGrpSpPr/>
          <p:nvPr/>
        </p:nvGrpSpPr>
        <p:grpSpPr>
          <a:xfrm>
            <a:off x="2072327" y="3445924"/>
            <a:ext cx="170355" cy="377073"/>
            <a:chOff x="6260683" y="5165945"/>
            <a:chExt cx="170355" cy="377073"/>
          </a:xfrm>
        </p:grpSpPr>
        <p:sp>
          <p:nvSpPr>
            <p:cNvPr id="93" name="Rectangle 92"/>
            <p:cNvSpPr/>
            <p:nvPr/>
          </p:nvSpPr>
          <p:spPr>
            <a:xfrm>
              <a:off x="6316789" y="5264278"/>
              <a:ext cx="58838" cy="2787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Oval 93"/>
            <p:cNvSpPr/>
            <p:nvPr/>
          </p:nvSpPr>
          <p:spPr>
            <a:xfrm>
              <a:off x="6260683" y="5165945"/>
              <a:ext cx="170355" cy="1846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8" name="Right Brace 97"/>
          <p:cNvSpPr/>
          <p:nvPr/>
        </p:nvSpPr>
        <p:spPr>
          <a:xfrm rot="5400000">
            <a:off x="5567838" y="1832549"/>
            <a:ext cx="270756" cy="5802463"/>
          </a:xfrm>
          <a:prstGeom prst="rightBrace">
            <a:avLst>
              <a:gd name="adj1" fmla="val 63311"/>
              <a:gd name="adj2" fmla="val 701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7110931" y="3247981"/>
            <a:ext cx="167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Finalizer Thread</a:t>
            </a:r>
            <a:endParaRPr lang="de-DE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68" grpId="0" animBg="1"/>
      <p:bldP spid="68" grpId="1" animBg="1"/>
      <p:bldP spid="75" grpId="0" animBg="1"/>
      <p:bldP spid="75" grpId="1" animBg="1"/>
      <p:bldP spid="85" grpId="0" animBg="1"/>
      <p:bldP spid="91" grpId="0" animBg="1"/>
      <p:bldP spid="2" grpId="0"/>
      <p:bldP spid="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Evil Finalizer DEMO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4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VisualStudio"/>
          <p:cNvGrpSpPr/>
          <p:nvPr>
            <p:custDataLst>
              <p:custData r:id="rId1"/>
            </p:custDataLst>
          </p:nvPr>
        </p:nvGrpSpPr>
        <p:grpSpPr>
          <a:xfrm>
            <a:off x="128857" y="67297"/>
            <a:ext cx="8835631" cy="6720993"/>
            <a:chOff x="635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635" y="0"/>
              <a:ext cx="9144000" cy="6858000"/>
              <a:chOff x="0" y="0"/>
              <a:chExt cx="9144000" cy="6858000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32" name="Rectangle 131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800" kern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76200" y="381000"/>
                  <a:ext cx="8991600" cy="6248400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800" kern="0"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272875" y="129318"/>
                  <a:ext cx="15607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prstClr val="white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Microsoft Visual Studio</a:t>
                  </a:r>
                  <a:endParaRPr lang="en-US" sz="1200" dirty="0" smtClean="0">
                    <a:solidFill>
                      <a:prstClr val="black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1964201" y="142018"/>
                  <a:ext cx="55983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r>
                    <a:rPr lang="en-US" sz="1200" dirty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I</a:t>
                  </a:r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tem1.cs</a:t>
                  </a:r>
                </a:p>
              </p:txBody>
            </p:sp>
          </p:grpSp>
          <p:grpSp>
            <p:nvGrpSpPr>
              <p:cNvPr id="125" name="Minimize - Maximize - Close"/>
              <p:cNvGrpSpPr/>
              <p:nvPr/>
            </p:nvGrpSpPr>
            <p:grpSpPr>
              <a:xfrm>
                <a:off x="8632311" y="92599"/>
                <a:ext cx="384527" cy="78032"/>
                <a:chOff x="9347642" y="131588"/>
                <a:chExt cx="384527" cy="78032"/>
              </a:xfrm>
            </p:grpSpPr>
            <p:cxnSp>
              <p:nvCxnSpPr>
                <p:cNvPr id="127" name="Line"/>
                <p:cNvCxnSpPr/>
                <p:nvPr/>
              </p:nvCxnSpPr>
              <p:spPr>
                <a:xfrm>
                  <a:off x="9661396" y="131588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cxnSp>
              <p:nvCxnSpPr>
                <p:cNvPr id="128" name="Line"/>
                <p:cNvCxnSpPr/>
                <p:nvPr/>
              </p:nvCxnSpPr>
              <p:spPr>
                <a:xfrm flipH="1">
                  <a:off x="9661395" y="131588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sp>
              <p:nvSpPr>
                <p:cNvPr id="129" name="Line"/>
                <p:cNvSpPr/>
                <p:nvPr/>
              </p:nvSpPr>
              <p:spPr>
                <a:xfrm rot="10800000" flipV="1">
                  <a:off x="9499472" y="143255"/>
                  <a:ext cx="91440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Line"/>
                <p:cNvSpPr/>
                <p:nvPr/>
              </p:nvSpPr>
              <p:spPr>
                <a:xfrm rot="10800000" flipV="1">
                  <a:off x="9498658" y="135261"/>
                  <a:ext cx="91440" cy="72527"/>
                </a:xfrm>
                <a:prstGeom prst="rect">
                  <a:avLst/>
                </a:pr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Line"/>
                <p:cNvSpPr/>
                <p:nvPr/>
              </p:nvSpPr>
              <p:spPr>
                <a:xfrm rot="10800000" flipV="1">
                  <a:off x="9347642" y="200476"/>
                  <a:ext cx="91440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6" name="Oval 125"/>
              <p:cNvSpPr/>
              <p:nvPr/>
            </p:nvSpPr>
            <p:spPr>
              <a:xfrm>
                <a:off x="83477" y="143565"/>
                <a:ext cx="145536" cy="150875"/>
              </a:xfrm>
              <a:prstGeom prst="ellipse">
                <a:avLst/>
              </a:prstGeom>
              <a:gradFill flip="none" rotWithShape="1">
                <a:gsLst>
                  <a:gs pos="91000">
                    <a:srgbClr val="FFFFFF">
                      <a:lumMod val="85000"/>
                    </a:srgbClr>
                  </a:gs>
                  <a:gs pos="36000">
                    <a:srgbClr val="FFFFFF">
                      <a:lumMod val="95000"/>
                    </a:srgbClr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0"/>
                <a:tileRect/>
              </a:gradFill>
              <a:ln w="3175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31" tIns="48766" rIns="97531" bIns="48766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Toolbox"/>
            <p:cNvSpPr/>
            <p:nvPr/>
          </p:nvSpPr>
          <p:spPr>
            <a:xfrm rot="5400000">
              <a:off x="-135875" y="1679595"/>
              <a:ext cx="712767" cy="27696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wrap="none" lIns="82266" tIns="45704" rIns="73126" bIns="45704" spcCol="0" rtlCol="0" anchor="ctr">
              <a:spAutoFit/>
            </a:bodyPr>
            <a:lstStyle/>
            <a:p>
              <a:r>
                <a:rPr lang="en-US" sz="1200" spc="3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Toolbox</a:t>
              </a:r>
              <a:endParaRPr lang="en-US" sz="1100" spc="3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Icon"/>
            <p:cNvSpPr/>
            <p:nvPr/>
          </p:nvSpPr>
          <p:spPr>
            <a:xfrm>
              <a:off x="130810" y="1257588"/>
              <a:ext cx="152400" cy="1524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08" tIns="45704" rIns="91408" bIns="45704" spcCol="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Toolwindow Tab"/>
            <p:cNvGrpSpPr/>
            <p:nvPr/>
          </p:nvGrpSpPr>
          <p:grpSpPr>
            <a:xfrm>
              <a:off x="6250037" y="6269422"/>
              <a:ext cx="1331753" cy="236736"/>
              <a:chOff x="8562971" y="6849864"/>
              <a:chExt cx="1331753" cy="236736"/>
            </a:xfrm>
          </p:grpSpPr>
          <p:sp>
            <p:nvSpPr>
              <p:cNvPr id="122" name="Command Shelf"/>
              <p:cNvSpPr/>
              <p:nvPr/>
            </p:nvSpPr>
            <p:spPr>
              <a:xfrm>
                <a:off x="8562971" y="6849864"/>
                <a:ext cx="1331753" cy="236736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228600" rIns="0" rtlCol="0" anchor="ctr"/>
              <a:lstStyle/>
              <a:p>
                <a:r>
                  <a:rPr lang="en-US" sz="1050" spc="5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Team Explorer</a:t>
                </a:r>
                <a:endParaRPr lang="en-US" sz="1050" spc="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3" name="Icon"/>
              <p:cNvSpPr/>
              <p:nvPr/>
            </p:nvSpPr>
            <p:spPr>
              <a:xfrm>
                <a:off x="8593928" y="6896794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p:grpSp>
        <p:grpSp>
          <p:nvGrpSpPr>
            <p:cNvPr id="9" name="Active Toolwindow Tab"/>
            <p:cNvGrpSpPr/>
            <p:nvPr/>
          </p:nvGrpSpPr>
          <p:grpSpPr>
            <a:xfrm>
              <a:off x="7621463" y="6264660"/>
              <a:ext cx="1443922" cy="236736"/>
              <a:chOff x="7104187" y="6849864"/>
              <a:chExt cx="1443922" cy="236736"/>
            </a:xfrm>
          </p:grpSpPr>
          <p:sp>
            <p:nvSpPr>
              <p:cNvPr id="120" name="Command Shelf"/>
              <p:cNvSpPr/>
              <p:nvPr/>
            </p:nvSpPr>
            <p:spPr>
              <a:xfrm>
                <a:off x="7104187" y="6849864"/>
                <a:ext cx="1443922" cy="236736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228600" rIns="0" rtlCol="0" anchor="ctr"/>
              <a:lstStyle/>
              <a:p>
                <a:r>
                  <a:rPr lang="en-US" sz="1050" spc="5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Solution Explorer</a:t>
                </a:r>
                <a:endParaRPr lang="en-US" sz="1050" spc="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1" name="Icon"/>
              <p:cNvSpPr/>
              <p:nvPr/>
            </p:nvSpPr>
            <p:spPr>
              <a:xfrm>
                <a:off x="7127124" y="6896794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p:grpSp>
        <p:grpSp>
          <p:nvGrpSpPr>
            <p:cNvPr id="10" name="Tool Window Title"/>
            <p:cNvGrpSpPr/>
            <p:nvPr/>
          </p:nvGrpSpPr>
          <p:grpSpPr>
            <a:xfrm>
              <a:off x="6246352" y="1445299"/>
              <a:ext cx="2759979" cy="411480"/>
              <a:chOff x="6246349" y="1445299"/>
              <a:chExt cx="2759979" cy="411480"/>
            </a:xfrm>
          </p:grpSpPr>
          <p:cxnSp>
            <p:nvCxnSpPr>
              <p:cNvPr id="108" name="Toolwindow Accent Line"/>
              <p:cNvCxnSpPr/>
              <p:nvPr/>
            </p:nvCxnSpPr>
            <p:spPr>
              <a:xfrm>
                <a:off x="6246349" y="1856779"/>
                <a:ext cx="2745251" cy="0"/>
              </a:xfrm>
              <a:prstGeom prst="line">
                <a:avLst/>
              </a:prstGeom>
              <a:ln w="19050">
                <a:solidFill>
                  <a:srgbClr val="FFFFFF">
                    <a:lumMod val="50000"/>
                  </a:srgbClr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sp>
            <p:nvSpPr>
              <p:cNvPr id="109" name="Toolwindow Title Background"/>
              <p:cNvSpPr/>
              <p:nvPr/>
            </p:nvSpPr>
            <p:spPr>
              <a:xfrm>
                <a:off x="6246350" y="1445299"/>
                <a:ext cx="2759978" cy="411480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wrap="none" lIns="36576" tIns="9144" rtlCol="0" anchor="t"/>
              <a:lstStyle/>
              <a:p>
                <a:r>
                  <a:rPr lang="en-US" sz="1050" spc="5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Team Explorer</a:t>
                </a:r>
                <a:endParaRPr lang="en-US" sz="1050" spc="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0" name="Icon"/>
              <p:cNvSpPr/>
              <p:nvPr/>
            </p:nvSpPr>
            <p:spPr>
              <a:xfrm>
                <a:off x="6720414" y="1676688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  <p:sp>
            <p:nvSpPr>
              <p:cNvPr id="111" name="Icon"/>
              <p:cNvSpPr/>
              <p:nvPr/>
            </p:nvSpPr>
            <p:spPr>
              <a:xfrm>
                <a:off x="6507695" y="1676688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  <p:sp>
            <p:nvSpPr>
              <p:cNvPr id="112" name="Icon"/>
              <p:cNvSpPr/>
              <p:nvPr/>
            </p:nvSpPr>
            <p:spPr>
              <a:xfrm>
                <a:off x="6300222" y="1676688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  <p:grpSp>
            <p:nvGrpSpPr>
              <p:cNvPr id="113" name="ToolWindow Controls"/>
              <p:cNvGrpSpPr/>
              <p:nvPr/>
            </p:nvGrpSpPr>
            <p:grpSpPr>
              <a:xfrm>
                <a:off x="8572498" y="1485983"/>
                <a:ext cx="370812" cy="76201"/>
                <a:chOff x="9322591" y="1476170"/>
                <a:chExt cx="370812" cy="76201"/>
              </a:xfrm>
            </p:grpSpPr>
            <p:cxnSp>
              <p:nvCxnSpPr>
                <p:cNvPr id="114" name="Line"/>
                <p:cNvCxnSpPr/>
                <p:nvPr/>
              </p:nvCxnSpPr>
              <p:spPr>
                <a:xfrm>
                  <a:off x="9622630" y="1476171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919191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cxnSp>
              <p:nvCxnSpPr>
                <p:cNvPr id="115" name="Line"/>
                <p:cNvCxnSpPr/>
                <p:nvPr/>
              </p:nvCxnSpPr>
              <p:spPr>
                <a:xfrm flipH="1">
                  <a:off x="9622629" y="1476171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919191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sp>
              <p:nvSpPr>
                <p:cNvPr id="116" name="Dropdown Arrow"/>
                <p:cNvSpPr/>
                <p:nvPr/>
              </p:nvSpPr>
              <p:spPr>
                <a:xfrm flipV="1">
                  <a:off x="9322591" y="1500555"/>
                  <a:ext cx="54864" cy="27432"/>
                </a:xfrm>
                <a:prstGeom prst="triangle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endParaRPr>
                </a:p>
              </p:txBody>
            </p:sp>
            <p:sp>
              <p:nvSpPr>
                <p:cNvPr id="117" name="Line"/>
                <p:cNvSpPr/>
                <p:nvPr/>
              </p:nvSpPr>
              <p:spPr>
                <a:xfrm rot="10800000" flipV="1">
                  <a:off x="9465467" y="1514856"/>
                  <a:ext cx="91440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endParaRPr>
                </a:p>
              </p:txBody>
            </p:sp>
            <p:sp>
              <p:nvSpPr>
                <p:cNvPr id="118" name="Line"/>
                <p:cNvSpPr/>
                <p:nvPr/>
              </p:nvSpPr>
              <p:spPr>
                <a:xfrm rot="5400000" flipV="1">
                  <a:off x="9492899" y="1527127"/>
                  <a:ext cx="36576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endParaRPr>
                </a:p>
              </p:txBody>
            </p:sp>
            <p:sp>
              <p:nvSpPr>
                <p:cNvPr id="119" name="Line"/>
                <p:cNvSpPr/>
                <p:nvPr/>
              </p:nvSpPr>
              <p:spPr>
                <a:xfrm rot="10800000" flipV="1">
                  <a:off x="9488327" y="1476170"/>
                  <a:ext cx="45720" cy="45719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endParaRPr>
                </a:p>
              </p:txBody>
            </p:sp>
          </p:grpSp>
        </p:grpSp>
        <p:sp>
          <p:nvSpPr>
            <p:cNvPr id="11" name="Doc Tab"/>
            <p:cNvSpPr/>
            <p:nvPr/>
          </p:nvSpPr>
          <p:spPr>
            <a:xfrm>
              <a:off x="2685484" y="1226782"/>
              <a:ext cx="802848" cy="21852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ot="0" spcFirstLastPara="0" vertOverflow="overflow" horzOverflow="overflow" vert="horz" wrap="none" lIns="73126" tIns="36564" rIns="237660" bIns="274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Item3.cs</a:t>
              </a:r>
              <a:endParaRPr lang="en-US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Doc Tab"/>
            <p:cNvSpPr/>
            <p:nvPr/>
          </p:nvSpPr>
          <p:spPr>
            <a:xfrm>
              <a:off x="1603711" y="1226782"/>
              <a:ext cx="1081771" cy="21852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wrap="none" lIns="73126" tIns="36564" rIns="237660" bIns="27422" spcCol="0" rtlCol="0" anchor="ctr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Item2.cs</a:t>
              </a:r>
              <a:endParaRPr lang="en-US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1253" y="1445299"/>
              <a:ext cx="5766348" cy="5056101"/>
              <a:chOff x="371253" y="1445299"/>
              <a:chExt cx="5766348" cy="4660517"/>
            </a:xfrm>
          </p:grpSpPr>
          <p:sp>
            <p:nvSpPr>
              <p:cNvPr id="105" name="Document Background"/>
              <p:cNvSpPr/>
              <p:nvPr/>
            </p:nvSpPr>
            <p:spPr>
              <a:xfrm>
                <a:off x="590121" y="1445303"/>
                <a:ext cx="5547480" cy="466051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45704" tIns="45704" rIns="45704" bIns="45704" spcCol="0" rtlCol="0" anchor="t"/>
              <a:lstStyle/>
              <a:p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namespace </a:t>
                </a:r>
                <a:r>
                  <a:rPr lang="en-US" sz="1000" dirty="0" err="1" smtClean="0">
                    <a:latin typeface="Consolas" pitchFamily="49" charset="0"/>
                    <a:cs typeface="Consolas" pitchFamily="49" charset="0"/>
                  </a:rPr>
                  <a:t>evilfinalizer</a:t>
                </a:r>
                <a:endParaRPr lang="en-US" sz="1000" dirty="0" smtClean="0"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{</a:t>
                </a:r>
              </a:p>
              <a:p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public class Test : </a:t>
                </a:r>
                <a:r>
                  <a:rPr lang="en-US" sz="1000" dirty="0" err="1" smtClean="0">
                    <a:latin typeface="Consolas" pitchFamily="49" charset="0"/>
                    <a:cs typeface="Consolas" pitchFamily="49" charset="0"/>
                  </a:rPr>
                  <a:t>IDisposable</a:t>
                </a:r>
                <a:endParaRPr lang="en-US" sz="1000" dirty="0" smtClean="0"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{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public void Dispose()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{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    </a:t>
                </a:r>
                <a:r>
                  <a:rPr lang="en-US" sz="1000" dirty="0" err="1" smtClean="0">
                    <a:latin typeface="Consolas" pitchFamily="49" charset="0"/>
                    <a:cs typeface="Consolas" pitchFamily="49" charset="0"/>
                  </a:rPr>
                  <a:t>GC.SuppressFinalize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(this);</a:t>
                </a:r>
              </a:p>
              <a:p>
                <a:endParaRPr lang="en-US" sz="1000" dirty="0"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     </a:t>
                </a:r>
                <a:r>
                  <a:rPr lang="en-US" sz="1000" dirty="0" err="1" smtClean="0">
                    <a:latin typeface="Consolas" pitchFamily="49" charset="0"/>
                    <a:cs typeface="Consolas" pitchFamily="49" charset="0"/>
                  </a:rPr>
                  <a:t>CleanUp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(true);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}</a:t>
                </a:r>
              </a:p>
              <a:p>
                <a:endParaRPr lang="en-US" sz="1000" dirty="0"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 private void </a:t>
                </a:r>
                <a:r>
                  <a:rPr lang="en-US" sz="1000" dirty="0" err="1" smtClean="0">
                    <a:latin typeface="Consolas" pitchFamily="49" charset="0"/>
                    <a:cs typeface="Consolas" pitchFamily="49" charset="0"/>
                  </a:rPr>
                  <a:t>CleanUp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(</a:t>
                </a:r>
                <a:r>
                  <a:rPr lang="en-US" sz="1000" dirty="0" err="1" smtClean="0">
                    <a:latin typeface="Consolas" pitchFamily="49" charset="0"/>
                    <a:cs typeface="Consolas" pitchFamily="49" charset="0"/>
                  </a:rPr>
                  <a:t>bool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err="1" smtClean="0">
                    <a:latin typeface="Consolas" pitchFamily="49" charset="0"/>
                    <a:cs typeface="Consolas" pitchFamily="49" charset="0"/>
                  </a:rPr>
                  <a:t>codeDispose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)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{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     if(</a:t>
                </a:r>
                <a:r>
                  <a:rPr lang="en-US" sz="1000" dirty="0" err="1" smtClean="0">
                    <a:latin typeface="Consolas" pitchFamily="49" charset="0"/>
                    <a:cs typeface="Consolas" pitchFamily="49" charset="0"/>
                  </a:rPr>
                  <a:t>codeDispose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)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     {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          //Dispose called in code not by GC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     }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     // Perform resource cleanup here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}</a:t>
                </a:r>
              </a:p>
              <a:p>
                <a:endParaRPr lang="en-US" sz="1000" dirty="0"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 public void Finalize()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{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     </a:t>
                </a:r>
                <a:r>
                  <a:rPr lang="en-US" sz="1000" dirty="0" err="1" smtClean="0">
                    <a:latin typeface="Consolas" pitchFamily="49" charset="0"/>
                    <a:cs typeface="Consolas" pitchFamily="49" charset="0"/>
                  </a:rPr>
                  <a:t>CleanUp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(false);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}</a:t>
                </a:r>
              </a:p>
              <a:p>
                <a:endParaRPr lang="en-US" sz="1000" dirty="0"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     ~Test()</a:t>
                </a:r>
                <a:endParaRPr lang="en-US" sz="1000" dirty="0"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       {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            </a:t>
                </a:r>
                <a:r>
                  <a:rPr lang="en-US" sz="1000" dirty="0" err="1">
                    <a:latin typeface="Consolas" pitchFamily="49" charset="0"/>
                    <a:cs typeface="Consolas" pitchFamily="49" charset="0"/>
                  </a:rPr>
                  <a:t>CleanUp</a:t>
                </a:r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(false);</a:t>
                </a: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       }</a:t>
                </a:r>
                <a:endParaRPr lang="en-US" sz="1000" dirty="0" smtClean="0"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0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   }</a:t>
                </a:r>
              </a:p>
              <a:p>
                <a:r>
                  <a:rPr lang="en-US" sz="1000" dirty="0" smtClean="0">
                    <a:latin typeface="Consolas" pitchFamily="49" charset="0"/>
                    <a:cs typeface="Consolas" pitchFamily="49" charset="0"/>
                  </a:rPr>
                  <a:t>} </a:t>
                </a:r>
                <a:endParaRPr lang="en-US" sz="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  <p:sp>
            <p:nvSpPr>
              <p:cNvPr id="106" name="Gutter"/>
              <p:cNvSpPr/>
              <p:nvPr/>
            </p:nvSpPr>
            <p:spPr>
              <a:xfrm>
                <a:off x="371253" y="1445303"/>
                <a:ext cx="219838" cy="4660513"/>
              </a:xfrm>
              <a:prstGeom prst="rect">
                <a:avLst/>
              </a:prstGeom>
              <a:solidFill>
                <a:srgbClr val="F3F3F3"/>
              </a:solidFill>
              <a:ln w="12700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1408" tIns="45704" rIns="91408" bIns="45704" spcCol="0"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Blue Document Surround"/>
              <p:cNvSpPr/>
              <p:nvPr/>
            </p:nvSpPr>
            <p:spPr>
              <a:xfrm>
                <a:off x="371259" y="1445299"/>
                <a:ext cx="5766342" cy="4660514"/>
              </a:xfrm>
              <a:prstGeom prst="rect">
                <a:avLst/>
              </a:prstGeom>
              <a:noFill/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1408" tIns="45704" rIns="91408" bIns="45704" spcCol="0"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Active Doc Tab"/>
            <p:cNvGrpSpPr/>
            <p:nvPr/>
          </p:nvGrpSpPr>
          <p:grpSpPr>
            <a:xfrm>
              <a:off x="371258" y="1236011"/>
              <a:ext cx="1213987" cy="200055"/>
              <a:chOff x="361729" y="1226198"/>
              <a:chExt cx="1213987" cy="200055"/>
            </a:xfrm>
          </p:grpSpPr>
          <p:sp>
            <p:nvSpPr>
              <p:cNvPr id="101" name="Active Document Tab"/>
              <p:cNvSpPr/>
              <p:nvPr/>
            </p:nvSpPr>
            <p:spPr>
              <a:xfrm>
                <a:off x="361729" y="1226198"/>
                <a:ext cx="1213987" cy="200055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9050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wrap="none" lIns="64008" tIns="18288" rIns="228600" bIns="27432" rtlCol="0" anchor="ctr">
                <a:no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Item1.cs</a:t>
                </a:r>
                <a:endParaRPr lang="en-US" sz="120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02" name="Close Icon"/>
              <p:cNvGrpSpPr/>
              <p:nvPr/>
            </p:nvGrpSpPr>
            <p:grpSpPr>
              <a:xfrm>
                <a:off x="1442056" y="1285874"/>
                <a:ext cx="70774" cy="76200"/>
                <a:chOff x="1442056" y="1285874"/>
                <a:chExt cx="70774" cy="76200"/>
              </a:xfrm>
            </p:grpSpPr>
            <p:cxnSp>
              <p:nvCxnSpPr>
                <p:cNvPr id="103" name="Line"/>
                <p:cNvCxnSpPr/>
                <p:nvPr/>
              </p:nvCxnSpPr>
              <p:spPr>
                <a:xfrm>
                  <a:off x="1442057" y="1285874"/>
                  <a:ext cx="70773" cy="76200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cxnSp>
              <p:nvCxnSpPr>
                <p:cNvPr id="104" name="Line"/>
                <p:cNvCxnSpPr/>
                <p:nvPr/>
              </p:nvCxnSpPr>
              <p:spPr>
                <a:xfrm flipH="1">
                  <a:off x="1442056" y="1285874"/>
                  <a:ext cx="70773" cy="76200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</p:grpSp>
        </p:grpSp>
        <p:sp>
          <p:nvSpPr>
            <p:cNvPr id="15" name="Command Shelf"/>
            <p:cNvSpPr/>
            <p:nvPr/>
          </p:nvSpPr>
          <p:spPr>
            <a:xfrm>
              <a:off x="84112" y="628659"/>
              <a:ext cx="8984323" cy="52415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08" tIns="45704" rIns="91408" bIns="45704" spcCol="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Icon Command Bar"/>
            <p:cNvGrpSpPr/>
            <p:nvPr/>
          </p:nvGrpSpPr>
          <p:grpSpPr>
            <a:xfrm>
              <a:off x="227585" y="628659"/>
              <a:ext cx="7654996" cy="514628"/>
              <a:chOff x="218060" y="618846"/>
              <a:chExt cx="7654996" cy="514628"/>
            </a:xfrm>
          </p:grpSpPr>
          <p:grpSp>
            <p:nvGrpSpPr>
              <p:cNvPr id="41" name="Icon Group Expando"/>
              <p:cNvGrpSpPr/>
              <p:nvPr/>
            </p:nvGrpSpPr>
            <p:grpSpPr>
              <a:xfrm>
                <a:off x="7818192" y="781048"/>
                <a:ext cx="54864" cy="58004"/>
                <a:chOff x="7805496" y="781048"/>
                <a:chExt cx="54864" cy="58004"/>
              </a:xfrm>
            </p:grpSpPr>
            <p:sp>
              <p:nvSpPr>
                <p:cNvPr id="99" name="Dropdown Arrow"/>
                <p:cNvSpPr/>
                <p:nvPr/>
              </p:nvSpPr>
              <p:spPr>
                <a:xfrm flipV="1">
                  <a:off x="7805496" y="811620"/>
                  <a:ext cx="54864" cy="27432"/>
                </a:xfrm>
                <a:prstGeom prst="triangle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Line"/>
                <p:cNvSpPr/>
                <p:nvPr/>
              </p:nvSpPr>
              <p:spPr>
                <a:xfrm flipV="1">
                  <a:off x="7805496" y="781048"/>
                  <a:ext cx="54864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2" name="Icon"/>
              <p:cNvSpPr/>
              <p:nvPr/>
            </p:nvSpPr>
            <p:spPr>
              <a:xfrm>
                <a:off x="3260202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Debug Combo"/>
              <p:cNvSpPr/>
              <p:nvPr/>
            </p:nvSpPr>
            <p:spPr>
              <a:xfrm>
                <a:off x="6336864" y="666281"/>
                <a:ext cx="1426464" cy="18620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>
                    <a:lumMod val="75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ot="0" spcFirstLastPara="0" vertOverflow="overflow" horzOverflow="overflow" vert="horz" wrap="none" lIns="27432" tIns="27432" rIns="73152" bIns="2743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4" name="Dropdown Arrow"/>
              <p:cNvSpPr/>
              <p:nvPr/>
            </p:nvSpPr>
            <p:spPr>
              <a:xfrm flipV="1">
                <a:off x="7683364" y="747326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Icon"/>
              <p:cNvSpPr/>
              <p:nvPr/>
            </p:nvSpPr>
            <p:spPr>
              <a:xfrm>
                <a:off x="6128076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062544" y="676935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Debug Combo"/>
              <p:cNvSpPr/>
              <p:nvPr/>
            </p:nvSpPr>
            <p:spPr>
              <a:xfrm>
                <a:off x="4581216" y="666281"/>
                <a:ext cx="1426464" cy="18620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>
                    <a:lumMod val="75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ot="0" spcFirstLastPara="0" vertOverflow="overflow" horzOverflow="overflow" vert="horz" wrap="none" lIns="27432" tIns="27432" rIns="73152" bIns="2743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Any </a:t>
                </a:r>
                <a:r>
                  <a: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CPU</a:t>
                </a:r>
              </a:p>
            </p:txBody>
          </p:sp>
          <p:sp>
            <p:nvSpPr>
              <p:cNvPr id="48" name="Dropdown Arrow"/>
              <p:cNvSpPr/>
              <p:nvPr/>
            </p:nvSpPr>
            <p:spPr>
              <a:xfrm flipV="1">
                <a:off x="5927716" y="747326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Debug Combo"/>
              <p:cNvSpPr/>
              <p:nvPr/>
            </p:nvSpPr>
            <p:spPr>
              <a:xfrm>
                <a:off x="3739968" y="666281"/>
                <a:ext cx="786384" cy="18620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>
                    <a:lumMod val="75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ot="0" spcFirstLastPara="0" vertOverflow="overflow" horzOverflow="overflow" vert="horz" wrap="none" lIns="27432" tIns="27432" rIns="73152" bIns="2743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Debug</a:t>
                </a:r>
                <a:endParaRPr lang="en-US" sz="10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0" name="Dropdown Arrow"/>
              <p:cNvSpPr/>
              <p:nvPr/>
            </p:nvSpPr>
            <p:spPr>
              <a:xfrm flipV="1">
                <a:off x="4443624" y="747326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Icon"/>
              <p:cNvSpPr/>
              <p:nvPr/>
            </p:nvSpPr>
            <p:spPr>
              <a:xfrm>
                <a:off x="3534522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468990" y="676935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Icon"/>
              <p:cNvSpPr/>
              <p:nvPr/>
            </p:nvSpPr>
            <p:spPr>
              <a:xfrm>
                <a:off x="2954068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Dropdown Arrow"/>
              <p:cNvSpPr/>
              <p:nvPr/>
            </p:nvSpPr>
            <p:spPr>
              <a:xfrm flipV="1">
                <a:off x="3154867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Icon"/>
              <p:cNvSpPr/>
              <p:nvPr/>
            </p:nvSpPr>
            <p:spPr>
              <a:xfrm>
                <a:off x="2643172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Dropdown Arrow"/>
              <p:cNvSpPr/>
              <p:nvPr/>
            </p:nvSpPr>
            <p:spPr>
              <a:xfrm flipV="1">
                <a:off x="2843971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Icon"/>
              <p:cNvSpPr/>
              <p:nvPr/>
            </p:nvSpPr>
            <p:spPr>
              <a:xfrm>
                <a:off x="2332276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Dropdown Arrow"/>
              <p:cNvSpPr/>
              <p:nvPr/>
            </p:nvSpPr>
            <p:spPr>
              <a:xfrm flipV="1">
                <a:off x="2533075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261783" y="676935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Icon"/>
              <p:cNvSpPr/>
              <p:nvPr/>
            </p:nvSpPr>
            <p:spPr>
              <a:xfrm>
                <a:off x="2052995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Icon"/>
              <p:cNvSpPr/>
              <p:nvPr/>
            </p:nvSpPr>
            <p:spPr>
              <a:xfrm>
                <a:off x="1842683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con"/>
              <p:cNvSpPr/>
              <p:nvPr/>
            </p:nvSpPr>
            <p:spPr>
              <a:xfrm>
                <a:off x="1632371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569218" y="676935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Icon"/>
              <p:cNvSpPr/>
              <p:nvPr/>
            </p:nvSpPr>
            <p:spPr>
              <a:xfrm>
                <a:off x="1360430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Icon"/>
              <p:cNvSpPr/>
              <p:nvPr/>
            </p:nvSpPr>
            <p:spPr>
              <a:xfrm>
                <a:off x="1150118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Icon"/>
              <p:cNvSpPr/>
              <p:nvPr/>
            </p:nvSpPr>
            <p:spPr>
              <a:xfrm>
                <a:off x="939806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Icon"/>
              <p:cNvSpPr/>
              <p:nvPr/>
            </p:nvSpPr>
            <p:spPr>
              <a:xfrm>
                <a:off x="635826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Dropdown Arrow"/>
              <p:cNvSpPr/>
              <p:nvPr/>
            </p:nvSpPr>
            <p:spPr>
              <a:xfrm flipV="1">
                <a:off x="836625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Icon"/>
              <p:cNvSpPr/>
              <p:nvPr/>
            </p:nvSpPr>
            <p:spPr>
              <a:xfrm>
                <a:off x="324930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Dropdown Arrow"/>
              <p:cNvSpPr/>
              <p:nvPr/>
            </p:nvSpPr>
            <p:spPr>
              <a:xfrm flipV="1">
                <a:off x="525729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1" name="Icon Group Handle"/>
              <p:cNvGrpSpPr/>
              <p:nvPr/>
            </p:nvGrpSpPr>
            <p:grpSpPr>
              <a:xfrm>
                <a:off x="218060" y="618846"/>
                <a:ext cx="73152" cy="265176"/>
                <a:chOff x="259028" y="618846"/>
                <a:chExt cx="73152" cy="265176"/>
              </a:xfrm>
            </p:grpSpPr>
            <p:sp>
              <p:nvSpPr>
                <p:cNvPr id="94" name="Spacing"/>
                <p:cNvSpPr/>
                <p:nvPr/>
              </p:nvSpPr>
              <p:spPr>
                <a:xfrm>
                  <a:off x="259028" y="618846"/>
                  <a:ext cx="73152" cy="265176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Rectangle"/>
                <p:cNvSpPr/>
                <p:nvPr/>
              </p:nvSpPr>
              <p:spPr>
                <a:xfrm>
                  <a:off x="286080" y="810008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Rectangle"/>
                <p:cNvSpPr/>
                <p:nvPr/>
              </p:nvSpPr>
              <p:spPr>
                <a:xfrm>
                  <a:off x="286080" y="771532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Rectangle"/>
                <p:cNvSpPr/>
                <p:nvPr/>
              </p:nvSpPr>
              <p:spPr>
                <a:xfrm>
                  <a:off x="286840" y="733800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Rectangle"/>
                <p:cNvSpPr/>
                <p:nvPr/>
              </p:nvSpPr>
              <p:spPr>
                <a:xfrm>
                  <a:off x="286840" y="695324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2" name="Rectangle 71"/>
              <p:cNvSpPr/>
              <p:nvPr/>
            </p:nvSpPr>
            <p:spPr>
              <a:xfrm>
                <a:off x="1432913" y="926388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Icon"/>
              <p:cNvSpPr/>
              <p:nvPr/>
            </p:nvSpPr>
            <p:spPr>
              <a:xfrm>
                <a:off x="1224125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Icon"/>
              <p:cNvSpPr/>
              <p:nvPr/>
            </p:nvSpPr>
            <p:spPr>
              <a:xfrm>
                <a:off x="1013813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Icon"/>
              <p:cNvSpPr/>
              <p:nvPr/>
            </p:nvSpPr>
            <p:spPr>
              <a:xfrm>
                <a:off x="803501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40348" y="926388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Icon"/>
              <p:cNvSpPr/>
              <p:nvPr/>
            </p:nvSpPr>
            <p:spPr>
              <a:xfrm>
                <a:off x="531560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Icon"/>
              <p:cNvSpPr/>
              <p:nvPr/>
            </p:nvSpPr>
            <p:spPr>
              <a:xfrm>
                <a:off x="321248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9" name="Icon Group Handle"/>
              <p:cNvGrpSpPr/>
              <p:nvPr/>
            </p:nvGrpSpPr>
            <p:grpSpPr>
              <a:xfrm>
                <a:off x="218060" y="884675"/>
                <a:ext cx="73152" cy="248799"/>
                <a:chOff x="259028" y="635222"/>
                <a:chExt cx="73152" cy="248799"/>
              </a:xfrm>
            </p:grpSpPr>
            <p:sp>
              <p:nvSpPr>
                <p:cNvPr id="89" name="Spacing"/>
                <p:cNvSpPr/>
                <p:nvPr/>
              </p:nvSpPr>
              <p:spPr>
                <a:xfrm>
                  <a:off x="259028" y="635222"/>
                  <a:ext cx="73152" cy="248799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Rectangle"/>
                <p:cNvSpPr/>
                <p:nvPr/>
              </p:nvSpPr>
              <p:spPr>
                <a:xfrm>
                  <a:off x="286080" y="810008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Rectangle"/>
                <p:cNvSpPr/>
                <p:nvPr/>
              </p:nvSpPr>
              <p:spPr>
                <a:xfrm>
                  <a:off x="286080" y="771532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Rectangle"/>
                <p:cNvSpPr/>
                <p:nvPr/>
              </p:nvSpPr>
              <p:spPr>
                <a:xfrm>
                  <a:off x="286840" y="733800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Rectangle"/>
                <p:cNvSpPr/>
                <p:nvPr/>
              </p:nvSpPr>
              <p:spPr>
                <a:xfrm>
                  <a:off x="286840" y="695324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0" name="Icon"/>
              <p:cNvSpPr/>
              <p:nvPr/>
            </p:nvSpPr>
            <p:spPr>
              <a:xfrm>
                <a:off x="1975547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12394" y="926388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Icon"/>
              <p:cNvSpPr/>
              <p:nvPr/>
            </p:nvSpPr>
            <p:spPr>
              <a:xfrm>
                <a:off x="1703606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Icon"/>
              <p:cNvSpPr/>
              <p:nvPr/>
            </p:nvSpPr>
            <p:spPr>
              <a:xfrm>
                <a:off x="1493294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Icon"/>
              <p:cNvSpPr/>
              <p:nvPr/>
            </p:nvSpPr>
            <p:spPr>
              <a:xfrm>
                <a:off x="2260449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197296" y="926388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6" name="Icon Group Expando"/>
              <p:cNvGrpSpPr/>
              <p:nvPr/>
            </p:nvGrpSpPr>
            <p:grpSpPr>
              <a:xfrm>
                <a:off x="2469237" y="1030500"/>
                <a:ext cx="54864" cy="58004"/>
                <a:chOff x="7805496" y="781048"/>
                <a:chExt cx="54864" cy="58004"/>
              </a:xfrm>
            </p:grpSpPr>
            <p:sp>
              <p:nvSpPr>
                <p:cNvPr id="87" name="Dropdown Arrow"/>
                <p:cNvSpPr/>
                <p:nvPr/>
              </p:nvSpPr>
              <p:spPr>
                <a:xfrm flipV="1">
                  <a:off x="7805496" y="811620"/>
                  <a:ext cx="54864" cy="27432"/>
                </a:xfrm>
                <a:prstGeom prst="triangle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Line"/>
                <p:cNvSpPr/>
                <p:nvPr/>
              </p:nvSpPr>
              <p:spPr>
                <a:xfrm flipV="1">
                  <a:off x="7805496" y="781048"/>
                  <a:ext cx="54864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7" name="Menu Bar"/>
            <p:cNvSpPr/>
            <p:nvPr/>
          </p:nvSpPr>
          <p:spPr>
            <a:xfrm>
              <a:off x="154136" y="378610"/>
              <a:ext cx="6765257" cy="27696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wrap="none" lIns="82266" tIns="45704" rIns="73126" bIns="45704" spcCol="0" rtlCol="0" anchor="ctr">
              <a:spAutoFit/>
            </a:bodyPr>
            <a:lstStyle/>
            <a:p>
              <a:r>
                <a:rPr lang="en-US" sz="1200" spc="3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File    Edit    View    Build    Debug    Team    Data    Tools    Test    Analyze    Windows    Help</a:t>
              </a:r>
              <a:endParaRPr lang="en-US" sz="1200" spc="3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8" name="Group 17"/>
            <p:cNvGrpSpPr/>
            <p:nvPr>
              <p:custDataLst>
                <p:custData r:id="rId2"/>
              </p:custDataLst>
            </p:nvPr>
          </p:nvGrpSpPr>
          <p:grpSpPr>
            <a:xfrm>
              <a:off x="6246352" y="1856778"/>
              <a:ext cx="2745251" cy="4412643"/>
              <a:chOff x="3880709" y="2449673"/>
              <a:chExt cx="1672365" cy="2227102"/>
            </a:xfrm>
          </p:grpSpPr>
          <p:sp>
            <p:nvSpPr>
              <p:cNvPr id="19" name="Container"/>
              <p:cNvSpPr>
                <a:spLocks/>
              </p:cNvSpPr>
              <p:nvPr/>
            </p:nvSpPr>
            <p:spPr>
              <a:xfrm>
                <a:off x="3880709" y="2449673"/>
                <a:ext cx="1672365" cy="2227102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3935676" y="2493865"/>
                <a:ext cx="442885" cy="94731"/>
                <a:chOff x="1896307" y="4336874"/>
                <a:chExt cx="442885" cy="94731"/>
              </a:xfrm>
            </p:grpSpPr>
            <p:sp>
              <p:nvSpPr>
                <p:cNvPr id="39" name="Text1"/>
                <p:cNvSpPr txBox="1">
                  <a:spLocks/>
                </p:cNvSpPr>
                <p:nvPr/>
              </p:nvSpPr>
              <p:spPr>
                <a:xfrm>
                  <a:off x="2014946" y="4338373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0" name="Icon1"/>
                <p:cNvSpPr>
                  <a:spLocks/>
                </p:cNvSpPr>
                <p:nvPr/>
              </p:nvSpPr>
              <p:spPr>
                <a:xfrm>
                  <a:off x="1896307" y="4336874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050015" y="2615600"/>
                <a:ext cx="442885" cy="94731"/>
                <a:chOff x="1822953" y="4217409"/>
                <a:chExt cx="442885" cy="94731"/>
              </a:xfrm>
            </p:grpSpPr>
            <p:sp>
              <p:nvSpPr>
                <p:cNvPr id="37" name="Text2"/>
                <p:cNvSpPr txBox="1">
                  <a:spLocks/>
                </p:cNvSpPr>
                <p:nvPr/>
              </p:nvSpPr>
              <p:spPr>
                <a:xfrm>
                  <a:off x="1941592" y="4218909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8" name="Icon2"/>
                <p:cNvSpPr>
                  <a:spLocks/>
                </p:cNvSpPr>
                <p:nvPr/>
              </p:nvSpPr>
              <p:spPr>
                <a:xfrm>
                  <a:off x="1822953" y="4217409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168653" y="2739855"/>
                <a:ext cx="442885" cy="94731"/>
                <a:chOff x="1746842" y="4095474"/>
                <a:chExt cx="442885" cy="94731"/>
              </a:xfrm>
            </p:grpSpPr>
            <p:sp>
              <p:nvSpPr>
                <p:cNvPr id="35" name="Text3"/>
                <p:cNvSpPr txBox="1">
                  <a:spLocks/>
                </p:cNvSpPr>
                <p:nvPr/>
              </p:nvSpPr>
              <p:spPr>
                <a:xfrm>
                  <a:off x="1865481" y="4096973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6" name="Icon3"/>
                <p:cNvSpPr>
                  <a:spLocks/>
                </p:cNvSpPr>
                <p:nvPr/>
              </p:nvSpPr>
              <p:spPr>
                <a:xfrm>
                  <a:off x="1746842" y="4095474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168653" y="2864109"/>
                <a:ext cx="442885" cy="94731"/>
                <a:chOff x="1746842" y="3973538"/>
                <a:chExt cx="442885" cy="94731"/>
              </a:xfrm>
            </p:grpSpPr>
            <p:sp>
              <p:nvSpPr>
                <p:cNvPr id="33" name="Text4"/>
                <p:cNvSpPr txBox="1">
                  <a:spLocks/>
                </p:cNvSpPr>
                <p:nvPr/>
              </p:nvSpPr>
              <p:spPr>
                <a:xfrm>
                  <a:off x="1865481" y="3975038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4" name="Icon4"/>
                <p:cNvSpPr>
                  <a:spLocks/>
                </p:cNvSpPr>
                <p:nvPr/>
              </p:nvSpPr>
              <p:spPr>
                <a:xfrm>
                  <a:off x="1746842" y="3973538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168653" y="2988364"/>
                <a:ext cx="442885" cy="94731"/>
                <a:chOff x="1746842" y="3851603"/>
                <a:chExt cx="442885" cy="94731"/>
              </a:xfrm>
            </p:grpSpPr>
            <p:sp>
              <p:nvSpPr>
                <p:cNvPr id="31" name="Text5"/>
                <p:cNvSpPr txBox="1">
                  <a:spLocks/>
                </p:cNvSpPr>
                <p:nvPr/>
              </p:nvSpPr>
              <p:spPr>
                <a:xfrm>
                  <a:off x="1865481" y="3853102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2" name="Icon5"/>
                <p:cNvSpPr>
                  <a:spLocks/>
                </p:cNvSpPr>
                <p:nvPr/>
              </p:nvSpPr>
              <p:spPr>
                <a:xfrm>
                  <a:off x="1746842" y="3851603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3935676" y="3112618"/>
                <a:ext cx="442885" cy="94731"/>
                <a:chOff x="1896307" y="3729667"/>
                <a:chExt cx="442885" cy="94731"/>
              </a:xfrm>
            </p:grpSpPr>
            <p:sp>
              <p:nvSpPr>
                <p:cNvPr id="29" name="Text6"/>
                <p:cNvSpPr txBox="1">
                  <a:spLocks/>
                </p:cNvSpPr>
                <p:nvPr/>
              </p:nvSpPr>
              <p:spPr>
                <a:xfrm>
                  <a:off x="2014946" y="3731167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0" name="Icon6"/>
                <p:cNvSpPr>
                  <a:spLocks/>
                </p:cNvSpPr>
                <p:nvPr/>
              </p:nvSpPr>
              <p:spPr>
                <a:xfrm>
                  <a:off x="1896307" y="3729667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3935676" y="3236872"/>
                <a:ext cx="442885" cy="94731"/>
                <a:chOff x="1896307" y="3607731"/>
                <a:chExt cx="442885" cy="94731"/>
              </a:xfrm>
            </p:grpSpPr>
            <p:sp>
              <p:nvSpPr>
                <p:cNvPr id="27" name="Text7"/>
                <p:cNvSpPr txBox="1">
                  <a:spLocks/>
                </p:cNvSpPr>
                <p:nvPr/>
              </p:nvSpPr>
              <p:spPr>
                <a:xfrm>
                  <a:off x="2014946" y="3609231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8" name="Icon7"/>
                <p:cNvSpPr>
                  <a:spLocks/>
                </p:cNvSpPr>
                <p:nvPr/>
              </p:nvSpPr>
              <p:spPr>
                <a:xfrm>
                  <a:off x="1896307" y="3607731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675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961" y="3240553"/>
            <a:ext cx="93346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X&gt;85k</a:t>
            </a:r>
            <a:endParaRPr lang="de-DE" sz="28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Large Object Heap (LOH)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052736"/>
            <a:ext cx="7772400" cy="335416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Allokiert Objekte &gt;= 85K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Nicht Komprimierter Heap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Objekte werden via „Free Space Table“ allokiert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GC startet wenn LOH Grenzen erreicht sind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Benutzt eine „Free Space Table“ um Adressen im Speicher zu finden wo Objekte allokiert werden können, anstelle eines 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„</a:t>
            </a:r>
            <a:r>
              <a:rPr lang="de-DE" dirty="0">
                <a:solidFill>
                  <a:schemeClr val="bg1"/>
                </a:solidFill>
              </a:rPr>
              <a:t>Next Objects Pointer“.</a:t>
            </a:r>
          </a:p>
        </p:txBody>
      </p:sp>
    </p:spTree>
    <p:extLst>
      <p:ext uri="{BB962C8B-B14F-4D97-AF65-F5344CB8AC3E}">
        <p14:creationId xmlns:p14="http://schemas.microsoft.com/office/powerpoint/2010/main" val="57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Large Object Heap</a:t>
            </a:r>
            <a:endParaRPr lang="de-D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82404"/>
              </p:ext>
            </p:extLst>
          </p:nvPr>
        </p:nvGraphicFramePr>
        <p:xfrm>
          <a:off x="5508104" y="4869160"/>
          <a:ext cx="327665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706"/>
                <a:gridCol w="168795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</a:rPr>
                        <a:t>From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n>
                            <a:noFill/>
                          </a:ln>
                        </a:rPr>
                        <a:t>To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FF42500</a:t>
                      </a:r>
                      <a:endParaRPr lang="de-DE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FF16777216</a:t>
                      </a:r>
                      <a:endParaRPr lang="de-DE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9512" y="3645024"/>
            <a:ext cx="8496944" cy="70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6330637" y="3645024"/>
            <a:ext cx="2730093" cy="70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2267744" y="4345184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0xFF94208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2366" y="4345184"/>
            <a:ext cx="878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0xFF182272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4345184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0xFF42500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28384" y="4345184"/>
            <a:ext cx="1023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0xFF16777216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4887" y="3780339"/>
            <a:ext cx="2258119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A</a:t>
            </a:r>
            <a:endParaRPr lang="de-DE" dirty="0"/>
          </a:p>
        </p:txBody>
      </p:sp>
      <p:sp>
        <p:nvSpPr>
          <p:cNvPr id="31" name="TextBox 30"/>
          <p:cNvSpPr txBox="1"/>
          <p:nvPr/>
        </p:nvSpPr>
        <p:spPr>
          <a:xfrm>
            <a:off x="78691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0x000001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795407" y="3781145"/>
            <a:ext cx="1632578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</a:t>
            </a:r>
            <a:r>
              <a:rPr lang="de-DE" dirty="0"/>
              <a:t>B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580385" y="3780339"/>
            <a:ext cx="1632578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C</a:t>
            </a:r>
            <a:endParaRPr lang="de-DE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14449"/>
              </p:ext>
            </p:extLst>
          </p:nvPr>
        </p:nvGraphicFramePr>
        <p:xfrm>
          <a:off x="3509564" y="2493741"/>
          <a:ext cx="5238900" cy="41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80"/>
                <a:gridCol w="1047780"/>
                <a:gridCol w="1047780"/>
                <a:gridCol w="1047780"/>
                <a:gridCol w="1047780"/>
              </a:tblGrid>
              <a:tr h="41838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" name="Arc 17"/>
          <p:cNvSpPr/>
          <p:nvPr/>
        </p:nvSpPr>
        <p:spPr>
          <a:xfrm rot="20734256">
            <a:off x="5915017" y="2237426"/>
            <a:ext cx="1096618" cy="97987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6618" h="97987" stroke="0" extrusionOk="0">
                <a:moveTo>
                  <a:pt x="554933" y="0"/>
                </a:moveTo>
                <a:cubicBezTo>
                  <a:pt x="672059" y="0"/>
                  <a:pt x="767009" y="10235"/>
                  <a:pt x="767009" y="22860"/>
                </a:cubicBezTo>
                <a:lnTo>
                  <a:pt x="554933" y="22860"/>
                </a:lnTo>
                <a:lnTo>
                  <a:pt x="554933" y="0"/>
                </a:lnTo>
                <a:close/>
              </a:path>
              <a:path w="1096618" h="97987" fill="none">
                <a:moveTo>
                  <a:pt x="0" y="97987"/>
                </a:moveTo>
                <a:cubicBezTo>
                  <a:pt x="328767" y="55817"/>
                  <a:pt x="811990" y="53390"/>
                  <a:pt x="1096618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Box 36"/>
          <p:cNvSpPr txBox="1"/>
          <p:nvPr/>
        </p:nvSpPr>
        <p:spPr>
          <a:xfrm>
            <a:off x="7020272" y="197954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Stack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79512" y="1917677"/>
            <a:ext cx="8784976" cy="12232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Arc 17"/>
          <p:cNvSpPr/>
          <p:nvPr/>
        </p:nvSpPr>
        <p:spPr>
          <a:xfrm rot="20734256">
            <a:off x="889895" y="4400233"/>
            <a:ext cx="928969" cy="470489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387284 w 928969"/>
              <a:gd name="connsiteY0" fmla="*/ 0 h 470489"/>
              <a:gd name="connsiteX1" fmla="*/ 599360 w 928969"/>
              <a:gd name="connsiteY1" fmla="*/ 22860 h 470489"/>
              <a:gd name="connsiteX2" fmla="*/ 387284 w 928969"/>
              <a:gd name="connsiteY2" fmla="*/ 22860 h 470489"/>
              <a:gd name="connsiteX3" fmla="*/ 387284 w 928969"/>
              <a:gd name="connsiteY3" fmla="*/ 0 h 470489"/>
              <a:gd name="connsiteX0" fmla="*/ 0 w 928969"/>
              <a:gd name="connsiteY0" fmla="*/ 470489 h 470489"/>
              <a:gd name="connsiteX1" fmla="*/ 928969 w 928969"/>
              <a:gd name="connsiteY1" fmla="*/ 54758 h 47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8969" h="470489" stroke="0" extrusionOk="0">
                <a:moveTo>
                  <a:pt x="387284" y="0"/>
                </a:moveTo>
                <a:cubicBezTo>
                  <a:pt x="504410" y="0"/>
                  <a:pt x="599360" y="10235"/>
                  <a:pt x="599360" y="22860"/>
                </a:cubicBezTo>
                <a:lnTo>
                  <a:pt x="387284" y="22860"/>
                </a:lnTo>
                <a:lnTo>
                  <a:pt x="387284" y="0"/>
                </a:lnTo>
                <a:close/>
              </a:path>
              <a:path w="928969" h="470489" fill="none">
                <a:moveTo>
                  <a:pt x="0" y="470489"/>
                </a:moveTo>
                <a:cubicBezTo>
                  <a:pt x="328767" y="428319"/>
                  <a:pt x="644341" y="53390"/>
                  <a:pt x="928969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Arc 17"/>
          <p:cNvSpPr/>
          <p:nvPr/>
        </p:nvSpPr>
        <p:spPr>
          <a:xfrm rot="20734256">
            <a:off x="4615967" y="5337521"/>
            <a:ext cx="928969" cy="470489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387284 w 928969"/>
              <a:gd name="connsiteY0" fmla="*/ 0 h 470489"/>
              <a:gd name="connsiteX1" fmla="*/ 599360 w 928969"/>
              <a:gd name="connsiteY1" fmla="*/ 22860 h 470489"/>
              <a:gd name="connsiteX2" fmla="*/ 387284 w 928969"/>
              <a:gd name="connsiteY2" fmla="*/ 22860 h 470489"/>
              <a:gd name="connsiteX3" fmla="*/ 387284 w 928969"/>
              <a:gd name="connsiteY3" fmla="*/ 0 h 470489"/>
              <a:gd name="connsiteX0" fmla="*/ 0 w 928969"/>
              <a:gd name="connsiteY0" fmla="*/ 470489 h 470489"/>
              <a:gd name="connsiteX1" fmla="*/ 928969 w 928969"/>
              <a:gd name="connsiteY1" fmla="*/ 54758 h 47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8969" h="470489" stroke="0" extrusionOk="0">
                <a:moveTo>
                  <a:pt x="387284" y="0"/>
                </a:moveTo>
                <a:cubicBezTo>
                  <a:pt x="504410" y="0"/>
                  <a:pt x="599360" y="10235"/>
                  <a:pt x="599360" y="22860"/>
                </a:cubicBezTo>
                <a:lnTo>
                  <a:pt x="387284" y="22860"/>
                </a:lnTo>
                <a:lnTo>
                  <a:pt x="387284" y="0"/>
                </a:lnTo>
                <a:close/>
              </a:path>
              <a:path w="928969" h="470489" fill="none">
                <a:moveTo>
                  <a:pt x="0" y="470489"/>
                </a:moveTo>
                <a:cubicBezTo>
                  <a:pt x="328767" y="428319"/>
                  <a:pt x="644341" y="53390"/>
                  <a:pt x="928969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Box 40"/>
          <p:cNvSpPr txBox="1"/>
          <p:nvPr/>
        </p:nvSpPr>
        <p:spPr>
          <a:xfrm>
            <a:off x="302199" y="4979043"/>
            <a:ext cx="210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Large Memory Block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25449" y="5877272"/>
            <a:ext cx="175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Free Space Table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638466" y="2348880"/>
            <a:ext cx="741376" cy="67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obj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694720" y="2348880"/>
            <a:ext cx="741376" cy="67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obj</a:t>
            </a:r>
            <a:endParaRPr lang="de-DE" b="1" dirty="0">
              <a:solidFill>
                <a:schemeClr val="accent1"/>
              </a:solidFill>
            </a:endParaRPr>
          </a:p>
        </p:txBody>
      </p:sp>
      <p:cxnSp>
        <p:nvCxnSpPr>
          <p:cNvPr id="46" name="Curved Connector 45"/>
          <p:cNvCxnSpPr>
            <a:stCxn id="43" idx="4"/>
            <a:endCxn id="33" idx="0"/>
          </p:cNvCxnSpPr>
          <p:nvPr/>
        </p:nvCxnSpPr>
        <p:spPr>
          <a:xfrm rot="5400000">
            <a:off x="3429553" y="3201544"/>
            <a:ext cx="761744" cy="397458"/>
          </a:xfrm>
          <a:prstGeom prst="curvedConnector3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44" idx="4"/>
            <a:endCxn id="34" idx="0"/>
          </p:cNvCxnSpPr>
          <p:nvPr/>
        </p:nvCxnSpPr>
        <p:spPr>
          <a:xfrm rot="16200000" flipH="1">
            <a:off x="4850572" y="3234237"/>
            <a:ext cx="760938" cy="331266"/>
          </a:xfrm>
          <a:prstGeom prst="curvedConnector3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75239" y="2348880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</a:rPr>
              <a:t>static</a:t>
            </a:r>
          </a:p>
        </p:txBody>
      </p:sp>
      <p:cxnSp>
        <p:nvCxnSpPr>
          <p:cNvPr id="52" name="Curved Connector 51"/>
          <p:cNvCxnSpPr>
            <a:stCxn id="51" idx="4"/>
            <a:endCxn id="25" idx="0"/>
          </p:cNvCxnSpPr>
          <p:nvPr/>
        </p:nvCxnSpPr>
        <p:spPr>
          <a:xfrm rot="16200000" flipH="1">
            <a:off x="799468" y="3065860"/>
            <a:ext cx="760938" cy="668020"/>
          </a:xfrm>
          <a:prstGeom prst="curvedConnector3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00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3645024"/>
            <a:ext cx="8496944" cy="70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/>
          <p:cNvSpPr/>
          <p:nvPr/>
        </p:nvSpPr>
        <p:spPr>
          <a:xfrm>
            <a:off x="179512" y="3645024"/>
            <a:ext cx="8496944" cy="700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Large Object Heap</a:t>
            </a:r>
            <a:endParaRPr lang="de-D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85671"/>
              </p:ext>
            </p:extLst>
          </p:nvPr>
        </p:nvGraphicFramePr>
        <p:xfrm>
          <a:off x="5508104" y="4869160"/>
          <a:ext cx="327665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706"/>
                <a:gridCol w="168795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</a:rPr>
                        <a:t>From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n>
                            <a:noFill/>
                          </a:ln>
                        </a:rPr>
                        <a:t>To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FF42500</a:t>
                      </a:r>
                      <a:endParaRPr lang="de-DE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FF16777216</a:t>
                      </a:r>
                      <a:endParaRPr lang="de-DE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330637" y="3645024"/>
            <a:ext cx="2730093" cy="70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2267744" y="4345184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0xFF94208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2366" y="4345184"/>
            <a:ext cx="878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0xFF182272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4345184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0xFF42500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28384" y="4345184"/>
            <a:ext cx="1023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0xFF16777216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4887" y="3780339"/>
            <a:ext cx="2258119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A</a:t>
            </a:r>
            <a:endParaRPr lang="de-DE" dirty="0"/>
          </a:p>
        </p:txBody>
      </p:sp>
      <p:sp>
        <p:nvSpPr>
          <p:cNvPr id="31" name="TextBox 30"/>
          <p:cNvSpPr txBox="1"/>
          <p:nvPr/>
        </p:nvSpPr>
        <p:spPr>
          <a:xfrm>
            <a:off x="78691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0x000001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795407" y="3781145"/>
            <a:ext cx="1632578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</a:t>
            </a:r>
            <a:r>
              <a:rPr lang="de-DE" dirty="0"/>
              <a:t>B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580385" y="3780339"/>
            <a:ext cx="1632578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C</a:t>
            </a:r>
            <a:endParaRPr lang="de-DE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03067"/>
              </p:ext>
            </p:extLst>
          </p:nvPr>
        </p:nvGraphicFramePr>
        <p:xfrm>
          <a:off x="3509564" y="2493741"/>
          <a:ext cx="5238900" cy="41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80"/>
                <a:gridCol w="1047780"/>
                <a:gridCol w="1047780"/>
                <a:gridCol w="1047780"/>
                <a:gridCol w="1047780"/>
              </a:tblGrid>
              <a:tr h="41838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" name="Arc 17"/>
          <p:cNvSpPr/>
          <p:nvPr/>
        </p:nvSpPr>
        <p:spPr>
          <a:xfrm rot="20734256">
            <a:off x="5915017" y="2237426"/>
            <a:ext cx="1096618" cy="97987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6618" h="97987" stroke="0" extrusionOk="0">
                <a:moveTo>
                  <a:pt x="554933" y="0"/>
                </a:moveTo>
                <a:cubicBezTo>
                  <a:pt x="672059" y="0"/>
                  <a:pt x="767009" y="10235"/>
                  <a:pt x="767009" y="22860"/>
                </a:cubicBezTo>
                <a:lnTo>
                  <a:pt x="554933" y="22860"/>
                </a:lnTo>
                <a:lnTo>
                  <a:pt x="554933" y="0"/>
                </a:lnTo>
                <a:close/>
              </a:path>
              <a:path w="1096618" h="97987" fill="none">
                <a:moveTo>
                  <a:pt x="0" y="97987"/>
                </a:moveTo>
                <a:cubicBezTo>
                  <a:pt x="328767" y="55817"/>
                  <a:pt x="811990" y="53390"/>
                  <a:pt x="1096618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Box 36"/>
          <p:cNvSpPr txBox="1"/>
          <p:nvPr/>
        </p:nvSpPr>
        <p:spPr>
          <a:xfrm>
            <a:off x="7020272" y="197954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Stack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79512" y="1917677"/>
            <a:ext cx="8784976" cy="12232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Arc 17"/>
          <p:cNvSpPr/>
          <p:nvPr/>
        </p:nvSpPr>
        <p:spPr>
          <a:xfrm rot="20734256">
            <a:off x="889895" y="4400233"/>
            <a:ext cx="928969" cy="470489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387284 w 928969"/>
              <a:gd name="connsiteY0" fmla="*/ 0 h 470489"/>
              <a:gd name="connsiteX1" fmla="*/ 599360 w 928969"/>
              <a:gd name="connsiteY1" fmla="*/ 22860 h 470489"/>
              <a:gd name="connsiteX2" fmla="*/ 387284 w 928969"/>
              <a:gd name="connsiteY2" fmla="*/ 22860 h 470489"/>
              <a:gd name="connsiteX3" fmla="*/ 387284 w 928969"/>
              <a:gd name="connsiteY3" fmla="*/ 0 h 470489"/>
              <a:gd name="connsiteX0" fmla="*/ 0 w 928969"/>
              <a:gd name="connsiteY0" fmla="*/ 470489 h 470489"/>
              <a:gd name="connsiteX1" fmla="*/ 928969 w 928969"/>
              <a:gd name="connsiteY1" fmla="*/ 54758 h 47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8969" h="470489" stroke="0" extrusionOk="0">
                <a:moveTo>
                  <a:pt x="387284" y="0"/>
                </a:moveTo>
                <a:cubicBezTo>
                  <a:pt x="504410" y="0"/>
                  <a:pt x="599360" y="10235"/>
                  <a:pt x="599360" y="22860"/>
                </a:cubicBezTo>
                <a:lnTo>
                  <a:pt x="387284" y="22860"/>
                </a:lnTo>
                <a:lnTo>
                  <a:pt x="387284" y="0"/>
                </a:lnTo>
                <a:close/>
              </a:path>
              <a:path w="928969" h="470489" fill="none">
                <a:moveTo>
                  <a:pt x="0" y="470489"/>
                </a:moveTo>
                <a:cubicBezTo>
                  <a:pt x="328767" y="428319"/>
                  <a:pt x="644341" y="53390"/>
                  <a:pt x="928969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Arc 17"/>
          <p:cNvSpPr/>
          <p:nvPr/>
        </p:nvSpPr>
        <p:spPr>
          <a:xfrm rot="20734256">
            <a:off x="4615967" y="5337521"/>
            <a:ext cx="928969" cy="470489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387284 w 928969"/>
              <a:gd name="connsiteY0" fmla="*/ 0 h 470489"/>
              <a:gd name="connsiteX1" fmla="*/ 599360 w 928969"/>
              <a:gd name="connsiteY1" fmla="*/ 22860 h 470489"/>
              <a:gd name="connsiteX2" fmla="*/ 387284 w 928969"/>
              <a:gd name="connsiteY2" fmla="*/ 22860 h 470489"/>
              <a:gd name="connsiteX3" fmla="*/ 387284 w 928969"/>
              <a:gd name="connsiteY3" fmla="*/ 0 h 470489"/>
              <a:gd name="connsiteX0" fmla="*/ 0 w 928969"/>
              <a:gd name="connsiteY0" fmla="*/ 470489 h 470489"/>
              <a:gd name="connsiteX1" fmla="*/ 928969 w 928969"/>
              <a:gd name="connsiteY1" fmla="*/ 54758 h 47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8969" h="470489" stroke="0" extrusionOk="0">
                <a:moveTo>
                  <a:pt x="387284" y="0"/>
                </a:moveTo>
                <a:cubicBezTo>
                  <a:pt x="504410" y="0"/>
                  <a:pt x="599360" y="10235"/>
                  <a:pt x="599360" y="22860"/>
                </a:cubicBezTo>
                <a:lnTo>
                  <a:pt x="387284" y="22860"/>
                </a:lnTo>
                <a:lnTo>
                  <a:pt x="387284" y="0"/>
                </a:lnTo>
                <a:close/>
              </a:path>
              <a:path w="928969" h="470489" fill="none">
                <a:moveTo>
                  <a:pt x="0" y="470489"/>
                </a:moveTo>
                <a:cubicBezTo>
                  <a:pt x="328767" y="428319"/>
                  <a:pt x="644341" y="53390"/>
                  <a:pt x="928969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Box 40"/>
          <p:cNvSpPr txBox="1"/>
          <p:nvPr/>
        </p:nvSpPr>
        <p:spPr>
          <a:xfrm>
            <a:off x="302199" y="4979043"/>
            <a:ext cx="210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Large Memory Block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25449" y="5877272"/>
            <a:ext cx="175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Free Space Table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638466" y="2348880"/>
            <a:ext cx="741376" cy="67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obj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694720" y="2348880"/>
            <a:ext cx="741376" cy="67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obj</a:t>
            </a:r>
            <a:endParaRPr lang="de-DE" b="1" dirty="0">
              <a:solidFill>
                <a:schemeClr val="accent1"/>
              </a:solidFill>
            </a:endParaRPr>
          </a:p>
        </p:txBody>
      </p:sp>
      <p:cxnSp>
        <p:nvCxnSpPr>
          <p:cNvPr id="48" name="Curved Connector 47"/>
          <p:cNvCxnSpPr>
            <a:stCxn id="44" idx="4"/>
            <a:endCxn id="34" idx="0"/>
          </p:cNvCxnSpPr>
          <p:nvPr/>
        </p:nvCxnSpPr>
        <p:spPr>
          <a:xfrm rot="16200000" flipH="1">
            <a:off x="4850572" y="3234237"/>
            <a:ext cx="760938" cy="331266"/>
          </a:xfrm>
          <a:prstGeom prst="curvedConnector3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75239" y="2348880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</a:rPr>
              <a:t>static</a:t>
            </a:r>
          </a:p>
        </p:txBody>
      </p:sp>
      <p:cxnSp>
        <p:nvCxnSpPr>
          <p:cNvPr id="52" name="Curved Connector 51"/>
          <p:cNvCxnSpPr>
            <a:stCxn id="51" idx="4"/>
            <a:endCxn id="25" idx="0"/>
          </p:cNvCxnSpPr>
          <p:nvPr/>
        </p:nvCxnSpPr>
        <p:spPr>
          <a:xfrm rot="16200000" flipH="1">
            <a:off x="799468" y="3065860"/>
            <a:ext cx="760938" cy="668020"/>
          </a:xfrm>
          <a:prstGeom prst="curvedConnector3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699792" y="3645024"/>
            <a:ext cx="1828933" cy="70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332269"/>
              </p:ext>
            </p:extLst>
          </p:nvPr>
        </p:nvGraphicFramePr>
        <p:xfrm>
          <a:off x="5508104" y="4869160"/>
          <a:ext cx="327665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706"/>
                <a:gridCol w="168795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</a:rPr>
                        <a:t>From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n>
                            <a:noFill/>
                          </a:ln>
                        </a:rPr>
                        <a:t>To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FF42500</a:t>
                      </a:r>
                      <a:endParaRPr lang="de-DE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FF16777216</a:t>
                      </a:r>
                      <a:endParaRPr lang="de-DE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FF94208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FF182272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70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43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100" name="Picture 4" descr="C:\Users\patbosc\AppData\Local\Microsoft\Windows\Temporary Internet Files\Content.IE5\JQAOMGP4\MP90043077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-1" r="6411" b="14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744869"/>
            <a:ext cx="7596336" cy="49244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32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Garbage Collector cleans up the mess</a:t>
            </a:r>
          </a:p>
        </p:txBody>
      </p:sp>
    </p:spTree>
    <p:extLst>
      <p:ext uri="{BB962C8B-B14F-4D97-AF65-F5344CB8AC3E}">
        <p14:creationId xmlns:p14="http://schemas.microsoft.com/office/powerpoint/2010/main" val="16481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9969"/>
              </p:ext>
            </p:extLst>
          </p:nvPr>
        </p:nvGraphicFramePr>
        <p:xfrm>
          <a:off x="5508104" y="4869160"/>
          <a:ext cx="327665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706"/>
                <a:gridCol w="168795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</a:rPr>
                        <a:t>From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n>
                            <a:noFill/>
                          </a:ln>
                        </a:rPr>
                        <a:t>To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FF42500</a:t>
                      </a:r>
                      <a:endParaRPr lang="de-DE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FF16777216</a:t>
                      </a:r>
                      <a:endParaRPr lang="de-DE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FF94208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FF182272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9512" y="3645024"/>
            <a:ext cx="8496944" cy="70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Large Object Heap</a:t>
            </a:r>
            <a:endParaRPr lang="de-D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61757"/>
              </p:ext>
            </p:extLst>
          </p:nvPr>
        </p:nvGraphicFramePr>
        <p:xfrm>
          <a:off x="5508104" y="4869160"/>
          <a:ext cx="327665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706"/>
                <a:gridCol w="168795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</a:rPr>
                        <a:t>From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n>
                            <a:noFill/>
                          </a:ln>
                        </a:rPr>
                        <a:t>To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FF94208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FF182272</a:t>
                      </a: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330637" y="3645024"/>
            <a:ext cx="2730093" cy="70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2267744" y="4345184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0xFF94208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2366" y="4345184"/>
            <a:ext cx="878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0xFF182272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4345184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0xFF42500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28384" y="4345184"/>
            <a:ext cx="1023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0xFF16777216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4887" y="3780339"/>
            <a:ext cx="2258119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A</a:t>
            </a:r>
            <a:endParaRPr lang="de-DE" dirty="0"/>
          </a:p>
        </p:txBody>
      </p:sp>
      <p:sp>
        <p:nvSpPr>
          <p:cNvPr id="31" name="TextBox 30"/>
          <p:cNvSpPr txBox="1"/>
          <p:nvPr/>
        </p:nvSpPr>
        <p:spPr>
          <a:xfrm>
            <a:off x="78691" y="4345184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0x000001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580385" y="3780339"/>
            <a:ext cx="1632578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C</a:t>
            </a:r>
            <a:endParaRPr lang="de-DE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08515"/>
              </p:ext>
            </p:extLst>
          </p:nvPr>
        </p:nvGraphicFramePr>
        <p:xfrm>
          <a:off x="3509564" y="2493741"/>
          <a:ext cx="5238900" cy="41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80"/>
                <a:gridCol w="1047780"/>
                <a:gridCol w="1047780"/>
                <a:gridCol w="1047780"/>
                <a:gridCol w="1047780"/>
              </a:tblGrid>
              <a:tr h="41838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" name="Arc 17"/>
          <p:cNvSpPr/>
          <p:nvPr/>
        </p:nvSpPr>
        <p:spPr>
          <a:xfrm rot="20734256">
            <a:off x="5915017" y="2237426"/>
            <a:ext cx="1096618" cy="97987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6618" h="97987" stroke="0" extrusionOk="0">
                <a:moveTo>
                  <a:pt x="554933" y="0"/>
                </a:moveTo>
                <a:cubicBezTo>
                  <a:pt x="672059" y="0"/>
                  <a:pt x="767009" y="10235"/>
                  <a:pt x="767009" y="22860"/>
                </a:cubicBezTo>
                <a:lnTo>
                  <a:pt x="554933" y="22860"/>
                </a:lnTo>
                <a:lnTo>
                  <a:pt x="554933" y="0"/>
                </a:lnTo>
                <a:close/>
              </a:path>
              <a:path w="1096618" h="97987" fill="none">
                <a:moveTo>
                  <a:pt x="0" y="97987"/>
                </a:moveTo>
                <a:cubicBezTo>
                  <a:pt x="328767" y="55817"/>
                  <a:pt x="811990" y="53390"/>
                  <a:pt x="1096618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Box 36"/>
          <p:cNvSpPr txBox="1"/>
          <p:nvPr/>
        </p:nvSpPr>
        <p:spPr>
          <a:xfrm>
            <a:off x="7020272" y="197954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radley Hand ITC" pitchFamily="66" charset="0"/>
              </a:rPr>
              <a:t>Stack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79512" y="1917677"/>
            <a:ext cx="8784976" cy="12232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Arc 17"/>
          <p:cNvSpPr/>
          <p:nvPr/>
        </p:nvSpPr>
        <p:spPr>
          <a:xfrm rot="20734256">
            <a:off x="889895" y="4400233"/>
            <a:ext cx="928969" cy="470489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387284 w 928969"/>
              <a:gd name="connsiteY0" fmla="*/ 0 h 470489"/>
              <a:gd name="connsiteX1" fmla="*/ 599360 w 928969"/>
              <a:gd name="connsiteY1" fmla="*/ 22860 h 470489"/>
              <a:gd name="connsiteX2" fmla="*/ 387284 w 928969"/>
              <a:gd name="connsiteY2" fmla="*/ 22860 h 470489"/>
              <a:gd name="connsiteX3" fmla="*/ 387284 w 928969"/>
              <a:gd name="connsiteY3" fmla="*/ 0 h 470489"/>
              <a:gd name="connsiteX0" fmla="*/ 0 w 928969"/>
              <a:gd name="connsiteY0" fmla="*/ 470489 h 470489"/>
              <a:gd name="connsiteX1" fmla="*/ 928969 w 928969"/>
              <a:gd name="connsiteY1" fmla="*/ 54758 h 47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8969" h="470489" stroke="0" extrusionOk="0">
                <a:moveTo>
                  <a:pt x="387284" y="0"/>
                </a:moveTo>
                <a:cubicBezTo>
                  <a:pt x="504410" y="0"/>
                  <a:pt x="599360" y="10235"/>
                  <a:pt x="599360" y="22860"/>
                </a:cubicBezTo>
                <a:lnTo>
                  <a:pt x="387284" y="22860"/>
                </a:lnTo>
                <a:lnTo>
                  <a:pt x="387284" y="0"/>
                </a:lnTo>
                <a:close/>
              </a:path>
              <a:path w="928969" h="470489" fill="none">
                <a:moveTo>
                  <a:pt x="0" y="470489"/>
                </a:moveTo>
                <a:cubicBezTo>
                  <a:pt x="328767" y="428319"/>
                  <a:pt x="644341" y="53390"/>
                  <a:pt x="928969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Arc 17"/>
          <p:cNvSpPr/>
          <p:nvPr/>
        </p:nvSpPr>
        <p:spPr>
          <a:xfrm rot="20734256">
            <a:off x="4615967" y="5337521"/>
            <a:ext cx="928969" cy="470489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387284 w 928969"/>
              <a:gd name="connsiteY0" fmla="*/ 0 h 470489"/>
              <a:gd name="connsiteX1" fmla="*/ 599360 w 928969"/>
              <a:gd name="connsiteY1" fmla="*/ 22860 h 470489"/>
              <a:gd name="connsiteX2" fmla="*/ 387284 w 928969"/>
              <a:gd name="connsiteY2" fmla="*/ 22860 h 470489"/>
              <a:gd name="connsiteX3" fmla="*/ 387284 w 928969"/>
              <a:gd name="connsiteY3" fmla="*/ 0 h 470489"/>
              <a:gd name="connsiteX0" fmla="*/ 0 w 928969"/>
              <a:gd name="connsiteY0" fmla="*/ 470489 h 470489"/>
              <a:gd name="connsiteX1" fmla="*/ 928969 w 928969"/>
              <a:gd name="connsiteY1" fmla="*/ 54758 h 47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8969" h="470489" stroke="0" extrusionOk="0">
                <a:moveTo>
                  <a:pt x="387284" y="0"/>
                </a:moveTo>
                <a:cubicBezTo>
                  <a:pt x="504410" y="0"/>
                  <a:pt x="599360" y="10235"/>
                  <a:pt x="599360" y="22860"/>
                </a:cubicBezTo>
                <a:lnTo>
                  <a:pt x="387284" y="22860"/>
                </a:lnTo>
                <a:lnTo>
                  <a:pt x="387284" y="0"/>
                </a:lnTo>
                <a:close/>
              </a:path>
              <a:path w="928969" h="470489" fill="none">
                <a:moveTo>
                  <a:pt x="0" y="470489"/>
                </a:moveTo>
                <a:cubicBezTo>
                  <a:pt x="328767" y="428319"/>
                  <a:pt x="644341" y="53390"/>
                  <a:pt x="928969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Box 40"/>
          <p:cNvSpPr txBox="1"/>
          <p:nvPr/>
        </p:nvSpPr>
        <p:spPr>
          <a:xfrm>
            <a:off x="302199" y="4979043"/>
            <a:ext cx="210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Large Memory Block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25449" y="5877272"/>
            <a:ext cx="175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Free Space Table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623424" y="2348880"/>
            <a:ext cx="741376" cy="67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obj</a:t>
            </a:r>
            <a:endParaRPr lang="de-DE" b="1" dirty="0">
              <a:solidFill>
                <a:schemeClr val="accent1"/>
              </a:solidFill>
            </a:endParaRPr>
          </a:p>
        </p:txBody>
      </p:sp>
      <p:cxnSp>
        <p:nvCxnSpPr>
          <p:cNvPr id="48" name="Curved Connector 47"/>
          <p:cNvCxnSpPr>
            <a:stCxn id="44" idx="4"/>
            <a:endCxn id="34" idx="0"/>
          </p:cNvCxnSpPr>
          <p:nvPr/>
        </p:nvCxnSpPr>
        <p:spPr>
          <a:xfrm rot="16200000" flipH="1">
            <a:off x="4314924" y="2698589"/>
            <a:ext cx="760938" cy="1402562"/>
          </a:xfrm>
          <a:prstGeom prst="curvedConnector3">
            <a:avLst>
              <a:gd name="adj1" fmla="val 33232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75239" y="2348880"/>
            <a:ext cx="741376" cy="6705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</a:rPr>
              <a:t>static</a:t>
            </a:r>
          </a:p>
        </p:txBody>
      </p:sp>
      <p:cxnSp>
        <p:nvCxnSpPr>
          <p:cNvPr id="52" name="Curved Connector 51"/>
          <p:cNvCxnSpPr>
            <a:stCxn id="51" idx="4"/>
            <a:endCxn id="25" idx="0"/>
          </p:cNvCxnSpPr>
          <p:nvPr/>
        </p:nvCxnSpPr>
        <p:spPr>
          <a:xfrm rot="16200000" flipH="1">
            <a:off x="799468" y="3065860"/>
            <a:ext cx="760938" cy="668020"/>
          </a:xfrm>
          <a:prstGeom prst="curvedConnector3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699792" y="3645024"/>
            <a:ext cx="1828933" cy="70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Oval 31"/>
          <p:cNvSpPr/>
          <p:nvPr/>
        </p:nvSpPr>
        <p:spPr>
          <a:xfrm>
            <a:off x="4694098" y="2347861"/>
            <a:ext cx="741376" cy="67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obj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444208" y="3780339"/>
            <a:ext cx="2459369" cy="42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bj </a:t>
            </a:r>
            <a:r>
              <a:rPr lang="de-DE" dirty="0"/>
              <a:t>D</a:t>
            </a:r>
          </a:p>
        </p:txBody>
      </p:sp>
      <p:cxnSp>
        <p:nvCxnSpPr>
          <p:cNvPr id="46" name="Curved Connector 45"/>
          <p:cNvCxnSpPr>
            <a:stCxn id="32" idx="4"/>
            <a:endCxn id="45" idx="0"/>
          </p:cNvCxnSpPr>
          <p:nvPr/>
        </p:nvCxnSpPr>
        <p:spPr>
          <a:xfrm rot="16200000" flipH="1">
            <a:off x="5988361" y="2094806"/>
            <a:ext cx="761957" cy="2609107"/>
          </a:xfrm>
          <a:prstGeom prst="curvedConnector3">
            <a:avLst>
              <a:gd name="adj1" fmla="val 29069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1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56 0.00162 L -0.44392 0.001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92 0.00162 L 0.00504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5" grpId="0" animBg="1"/>
      <p:bldP spid="45" grpId="1" animBg="1"/>
      <p:bldP spid="45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Images\Collection\i-can-fix-thiz-sor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VisualStudio"/>
          <p:cNvGrpSpPr/>
          <p:nvPr>
            <p:custDataLst>
              <p:custData r:id="rId1"/>
            </p:custDataLst>
          </p:nvPr>
        </p:nvGrpSpPr>
        <p:grpSpPr>
          <a:xfrm>
            <a:off x="128857" y="67297"/>
            <a:ext cx="8835631" cy="6720993"/>
            <a:chOff x="635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635" y="0"/>
              <a:ext cx="9144000" cy="6858000"/>
              <a:chOff x="0" y="0"/>
              <a:chExt cx="9144000" cy="6858000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32" name="Rectangle 131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800" kern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76200" y="381000"/>
                  <a:ext cx="8991600" cy="6248400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800" kern="0"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272875" y="129318"/>
                  <a:ext cx="15607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prstClr val="white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Microsoft Visual Studio</a:t>
                  </a:r>
                  <a:endParaRPr lang="en-US" sz="1200" dirty="0" smtClean="0">
                    <a:solidFill>
                      <a:prstClr val="black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1964201" y="142018"/>
                  <a:ext cx="55983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r>
                    <a:rPr lang="en-US" sz="1200" dirty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I</a:t>
                  </a:r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tem1.cs</a:t>
                  </a:r>
                </a:p>
              </p:txBody>
            </p:sp>
          </p:grpSp>
          <p:grpSp>
            <p:nvGrpSpPr>
              <p:cNvPr id="125" name="Minimize - Maximize - Close"/>
              <p:cNvGrpSpPr/>
              <p:nvPr/>
            </p:nvGrpSpPr>
            <p:grpSpPr>
              <a:xfrm>
                <a:off x="8632311" y="92599"/>
                <a:ext cx="384527" cy="78032"/>
                <a:chOff x="9347642" y="131588"/>
                <a:chExt cx="384527" cy="78032"/>
              </a:xfrm>
            </p:grpSpPr>
            <p:cxnSp>
              <p:nvCxnSpPr>
                <p:cNvPr id="127" name="Line"/>
                <p:cNvCxnSpPr/>
                <p:nvPr/>
              </p:nvCxnSpPr>
              <p:spPr>
                <a:xfrm>
                  <a:off x="9661396" y="131588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cxnSp>
              <p:nvCxnSpPr>
                <p:cNvPr id="128" name="Line"/>
                <p:cNvCxnSpPr/>
                <p:nvPr/>
              </p:nvCxnSpPr>
              <p:spPr>
                <a:xfrm flipH="1">
                  <a:off x="9661395" y="131588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sp>
              <p:nvSpPr>
                <p:cNvPr id="129" name="Line"/>
                <p:cNvSpPr/>
                <p:nvPr/>
              </p:nvSpPr>
              <p:spPr>
                <a:xfrm rot="10800000" flipV="1">
                  <a:off x="9499472" y="143255"/>
                  <a:ext cx="91440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Line"/>
                <p:cNvSpPr/>
                <p:nvPr/>
              </p:nvSpPr>
              <p:spPr>
                <a:xfrm rot="10800000" flipV="1">
                  <a:off x="9498658" y="135261"/>
                  <a:ext cx="91440" cy="72527"/>
                </a:xfrm>
                <a:prstGeom prst="rect">
                  <a:avLst/>
                </a:pr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Line"/>
                <p:cNvSpPr/>
                <p:nvPr/>
              </p:nvSpPr>
              <p:spPr>
                <a:xfrm rot="10800000" flipV="1">
                  <a:off x="9347642" y="200476"/>
                  <a:ext cx="91440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6" name="Oval 125"/>
              <p:cNvSpPr/>
              <p:nvPr/>
            </p:nvSpPr>
            <p:spPr>
              <a:xfrm>
                <a:off x="83477" y="143565"/>
                <a:ext cx="145536" cy="150875"/>
              </a:xfrm>
              <a:prstGeom prst="ellipse">
                <a:avLst/>
              </a:prstGeom>
              <a:gradFill flip="none" rotWithShape="1">
                <a:gsLst>
                  <a:gs pos="91000">
                    <a:srgbClr val="FFFFFF">
                      <a:lumMod val="85000"/>
                    </a:srgbClr>
                  </a:gs>
                  <a:gs pos="36000">
                    <a:srgbClr val="FFFFFF">
                      <a:lumMod val="95000"/>
                    </a:srgbClr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0"/>
                <a:tileRect/>
              </a:gradFill>
              <a:ln w="3175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7531" tIns="48766" rIns="97531" bIns="48766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Toolbox"/>
            <p:cNvSpPr/>
            <p:nvPr/>
          </p:nvSpPr>
          <p:spPr>
            <a:xfrm rot="5400000">
              <a:off x="-135875" y="1679595"/>
              <a:ext cx="712767" cy="27696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wrap="none" lIns="82266" tIns="45704" rIns="73126" bIns="45704" spcCol="0" rtlCol="0" anchor="ctr">
              <a:spAutoFit/>
            </a:bodyPr>
            <a:lstStyle/>
            <a:p>
              <a:r>
                <a:rPr lang="en-US" sz="1200" spc="3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Toolbox</a:t>
              </a:r>
              <a:endParaRPr lang="en-US" sz="1100" spc="3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Icon"/>
            <p:cNvSpPr/>
            <p:nvPr/>
          </p:nvSpPr>
          <p:spPr>
            <a:xfrm>
              <a:off x="130810" y="1257588"/>
              <a:ext cx="152400" cy="1524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08" tIns="45704" rIns="91408" bIns="45704" spcCol="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Toolwindow Tab"/>
            <p:cNvGrpSpPr/>
            <p:nvPr/>
          </p:nvGrpSpPr>
          <p:grpSpPr>
            <a:xfrm>
              <a:off x="6250037" y="6269422"/>
              <a:ext cx="1331753" cy="236736"/>
              <a:chOff x="8562971" y="6849864"/>
              <a:chExt cx="1331753" cy="236736"/>
            </a:xfrm>
          </p:grpSpPr>
          <p:sp>
            <p:nvSpPr>
              <p:cNvPr id="122" name="Command Shelf"/>
              <p:cNvSpPr/>
              <p:nvPr/>
            </p:nvSpPr>
            <p:spPr>
              <a:xfrm>
                <a:off x="8562971" y="6849864"/>
                <a:ext cx="1331753" cy="236736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228600" rIns="0" rtlCol="0" anchor="ctr"/>
              <a:lstStyle/>
              <a:p>
                <a:r>
                  <a:rPr lang="en-US" sz="1050" spc="5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Team Explorer</a:t>
                </a:r>
                <a:endParaRPr lang="en-US" sz="1050" spc="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3" name="Icon"/>
              <p:cNvSpPr/>
              <p:nvPr/>
            </p:nvSpPr>
            <p:spPr>
              <a:xfrm>
                <a:off x="8593928" y="6896794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p:grpSp>
        <p:grpSp>
          <p:nvGrpSpPr>
            <p:cNvPr id="9" name="Active Toolwindow Tab"/>
            <p:cNvGrpSpPr/>
            <p:nvPr/>
          </p:nvGrpSpPr>
          <p:grpSpPr>
            <a:xfrm>
              <a:off x="7621463" y="6264660"/>
              <a:ext cx="1443922" cy="236736"/>
              <a:chOff x="7104187" y="6849864"/>
              <a:chExt cx="1443922" cy="236736"/>
            </a:xfrm>
          </p:grpSpPr>
          <p:sp>
            <p:nvSpPr>
              <p:cNvPr id="120" name="Command Shelf"/>
              <p:cNvSpPr/>
              <p:nvPr/>
            </p:nvSpPr>
            <p:spPr>
              <a:xfrm>
                <a:off x="7104187" y="6849864"/>
                <a:ext cx="1443922" cy="236736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228600" rIns="0" rtlCol="0" anchor="ctr"/>
              <a:lstStyle/>
              <a:p>
                <a:r>
                  <a:rPr lang="en-US" sz="1050" spc="5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Solution Explorer</a:t>
                </a:r>
                <a:endParaRPr lang="en-US" sz="1050" spc="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1" name="Icon"/>
              <p:cNvSpPr/>
              <p:nvPr/>
            </p:nvSpPr>
            <p:spPr>
              <a:xfrm>
                <a:off x="7127124" y="6896794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p:grpSp>
        <p:grpSp>
          <p:nvGrpSpPr>
            <p:cNvPr id="10" name="Tool Window Title"/>
            <p:cNvGrpSpPr/>
            <p:nvPr/>
          </p:nvGrpSpPr>
          <p:grpSpPr>
            <a:xfrm>
              <a:off x="6246352" y="1445299"/>
              <a:ext cx="2759979" cy="411480"/>
              <a:chOff x="6246349" y="1445299"/>
              <a:chExt cx="2759979" cy="411480"/>
            </a:xfrm>
          </p:grpSpPr>
          <p:cxnSp>
            <p:nvCxnSpPr>
              <p:cNvPr id="108" name="Toolwindow Accent Line"/>
              <p:cNvCxnSpPr/>
              <p:nvPr/>
            </p:nvCxnSpPr>
            <p:spPr>
              <a:xfrm>
                <a:off x="6246349" y="1856779"/>
                <a:ext cx="2745251" cy="0"/>
              </a:xfrm>
              <a:prstGeom prst="line">
                <a:avLst/>
              </a:prstGeom>
              <a:ln w="19050">
                <a:solidFill>
                  <a:srgbClr val="FFFFFF">
                    <a:lumMod val="50000"/>
                  </a:srgbClr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sp>
            <p:nvSpPr>
              <p:cNvPr id="109" name="Toolwindow Title Background"/>
              <p:cNvSpPr/>
              <p:nvPr/>
            </p:nvSpPr>
            <p:spPr>
              <a:xfrm>
                <a:off x="6246350" y="1445299"/>
                <a:ext cx="2759978" cy="411480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wrap="none" lIns="36576" tIns="9144" rtlCol="0" anchor="t"/>
              <a:lstStyle/>
              <a:p>
                <a:r>
                  <a:rPr lang="en-US" sz="1050" spc="5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Team Explorer</a:t>
                </a:r>
                <a:endParaRPr lang="en-US" sz="1050" spc="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0" name="Icon"/>
              <p:cNvSpPr/>
              <p:nvPr/>
            </p:nvSpPr>
            <p:spPr>
              <a:xfrm>
                <a:off x="6720414" y="1676688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  <p:sp>
            <p:nvSpPr>
              <p:cNvPr id="111" name="Icon"/>
              <p:cNvSpPr/>
              <p:nvPr/>
            </p:nvSpPr>
            <p:spPr>
              <a:xfrm>
                <a:off x="6507695" y="1676688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  <p:sp>
            <p:nvSpPr>
              <p:cNvPr id="112" name="Icon"/>
              <p:cNvSpPr/>
              <p:nvPr/>
            </p:nvSpPr>
            <p:spPr>
              <a:xfrm>
                <a:off x="6300222" y="1676688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  <p:grpSp>
            <p:nvGrpSpPr>
              <p:cNvPr id="113" name="ToolWindow Controls"/>
              <p:cNvGrpSpPr/>
              <p:nvPr/>
            </p:nvGrpSpPr>
            <p:grpSpPr>
              <a:xfrm>
                <a:off x="8572498" y="1485983"/>
                <a:ext cx="370812" cy="76201"/>
                <a:chOff x="9322591" y="1476170"/>
                <a:chExt cx="370812" cy="76201"/>
              </a:xfrm>
            </p:grpSpPr>
            <p:cxnSp>
              <p:nvCxnSpPr>
                <p:cNvPr id="114" name="Line"/>
                <p:cNvCxnSpPr/>
                <p:nvPr/>
              </p:nvCxnSpPr>
              <p:spPr>
                <a:xfrm>
                  <a:off x="9622630" y="1476171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919191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cxnSp>
              <p:nvCxnSpPr>
                <p:cNvPr id="115" name="Line"/>
                <p:cNvCxnSpPr/>
                <p:nvPr/>
              </p:nvCxnSpPr>
              <p:spPr>
                <a:xfrm flipH="1">
                  <a:off x="9622629" y="1476171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919191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sp>
              <p:nvSpPr>
                <p:cNvPr id="116" name="Dropdown Arrow"/>
                <p:cNvSpPr/>
                <p:nvPr/>
              </p:nvSpPr>
              <p:spPr>
                <a:xfrm flipV="1">
                  <a:off x="9322591" y="1500555"/>
                  <a:ext cx="54864" cy="27432"/>
                </a:xfrm>
                <a:prstGeom prst="triangle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endParaRPr>
                </a:p>
              </p:txBody>
            </p:sp>
            <p:sp>
              <p:nvSpPr>
                <p:cNvPr id="117" name="Line"/>
                <p:cNvSpPr/>
                <p:nvPr/>
              </p:nvSpPr>
              <p:spPr>
                <a:xfrm rot="10800000" flipV="1">
                  <a:off x="9465467" y="1514856"/>
                  <a:ext cx="91440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endParaRPr>
                </a:p>
              </p:txBody>
            </p:sp>
            <p:sp>
              <p:nvSpPr>
                <p:cNvPr id="118" name="Line"/>
                <p:cNvSpPr/>
                <p:nvPr/>
              </p:nvSpPr>
              <p:spPr>
                <a:xfrm rot="5400000" flipV="1">
                  <a:off x="9492899" y="1527127"/>
                  <a:ext cx="36576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endParaRPr>
                </a:p>
              </p:txBody>
            </p:sp>
            <p:sp>
              <p:nvSpPr>
                <p:cNvPr id="119" name="Line"/>
                <p:cNvSpPr/>
                <p:nvPr/>
              </p:nvSpPr>
              <p:spPr>
                <a:xfrm rot="10800000" flipV="1">
                  <a:off x="9488327" y="1476170"/>
                  <a:ext cx="45720" cy="45719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endParaRPr>
                </a:p>
              </p:txBody>
            </p:sp>
          </p:grpSp>
        </p:grpSp>
        <p:sp>
          <p:nvSpPr>
            <p:cNvPr id="11" name="Doc Tab"/>
            <p:cNvSpPr/>
            <p:nvPr/>
          </p:nvSpPr>
          <p:spPr>
            <a:xfrm>
              <a:off x="2685484" y="1226782"/>
              <a:ext cx="802848" cy="21852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ot="0" spcFirstLastPara="0" vertOverflow="overflow" horzOverflow="overflow" vert="horz" wrap="none" lIns="73126" tIns="36564" rIns="237660" bIns="274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Item3.cs</a:t>
              </a:r>
              <a:endParaRPr lang="en-US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Doc Tab"/>
            <p:cNvSpPr/>
            <p:nvPr/>
          </p:nvSpPr>
          <p:spPr>
            <a:xfrm>
              <a:off x="1603711" y="1226782"/>
              <a:ext cx="1081771" cy="21852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wrap="none" lIns="73126" tIns="36564" rIns="237660" bIns="27422" spcCol="0" rtlCol="0" anchor="ctr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Item2.cs</a:t>
              </a:r>
              <a:endParaRPr lang="en-US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1253" y="1445299"/>
              <a:ext cx="5766348" cy="5056101"/>
              <a:chOff x="371253" y="1445299"/>
              <a:chExt cx="5766348" cy="4660517"/>
            </a:xfrm>
          </p:grpSpPr>
          <p:sp>
            <p:nvSpPr>
              <p:cNvPr id="105" name="Document Background"/>
              <p:cNvSpPr/>
              <p:nvPr/>
            </p:nvSpPr>
            <p:spPr>
              <a:xfrm>
                <a:off x="590121" y="1445303"/>
                <a:ext cx="5547480" cy="466051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45704" tIns="45704" rIns="45704" bIns="45704" spcCol="0" rtlCol="0" anchor="t"/>
              <a:lstStyle/>
              <a:p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namespace </a:t>
                </a:r>
                <a:r>
                  <a:rPr lang="en-US" sz="1200" dirty="0" err="1" smtClean="0">
                    <a:latin typeface="Consolas" pitchFamily="49" charset="0"/>
                    <a:cs typeface="Consolas" pitchFamily="49" charset="0"/>
                  </a:rPr>
                  <a:t>bigloader</a:t>
                </a:r>
                <a:endParaRPr lang="en-US" sz="1200" dirty="0" smtClean="0"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{</a:t>
                </a:r>
              </a:p>
              <a:p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    public class Bootstrap</a:t>
                </a:r>
              </a:p>
              <a:p>
                <a:r>
                  <a:rPr lang="en-US" sz="12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   {</a:t>
                </a:r>
              </a:p>
              <a:p>
                <a:r>
                  <a:rPr lang="en-US" sz="12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       // some more things</a:t>
                </a:r>
              </a:p>
              <a:p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        private </a:t>
                </a:r>
                <a:r>
                  <a:rPr lang="en-US" sz="1200" dirty="0" err="1" smtClean="0">
                    <a:latin typeface="Consolas" pitchFamily="49" charset="0"/>
                    <a:cs typeface="Consolas" pitchFamily="49" charset="0"/>
                  </a:rPr>
                  <a:t>XDocument</a:t>
                </a:r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 settings = new </a:t>
                </a:r>
                <a:r>
                  <a:rPr lang="en-US" sz="1200" dirty="0" err="1" smtClean="0">
                    <a:latin typeface="Consolas" pitchFamily="49" charset="0"/>
                    <a:cs typeface="Consolas" pitchFamily="49" charset="0"/>
                  </a:rPr>
                  <a:t>XDocument</a:t>
                </a:r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();         </a:t>
                </a:r>
              </a:p>
              <a:p>
                <a:endParaRPr lang="en-US" sz="1200" dirty="0"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2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       public Bootstrap()</a:t>
                </a:r>
              </a:p>
              <a:p>
                <a:r>
                  <a:rPr lang="en-US" sz="12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       {</a:t>
                </a:r>
              </a:p>
              <a:p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             // some load stuff</a:t>
                </a:r>
              </a:p>
              <a:p>
                <a:r>
                  <a:rPr lang="en-US" sz="12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            // some more load stuff</a:t>
                </a:r>
              </a:p>
              <a:p>
                <a:r>
                  <a:rPr lang="en-US" sz="12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            settings != null;</a:t>
                </a:r>
              </a:p>
              <a:p>
                <a:r>
                  <a:rPr lang="en-US" sz="12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            </a:t>
                </a:r>
                <a:r>
                  <a:rPr lang="en-US" sz="1200" dirty="0" err="1" smtClean="0">
                    <a:latin typeface="Consolas" pitchFamily="49" charset="0"/>
                    <a:cs typeface="Consolas" pitchFamily="49" charset="0"/>
                  </a:rPr>
                  <a:t>settings.Load</a:t>
                </a:r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(@”c:/path...”);</a:t>
                </a:r>
              </a:p>
              <a:p>
                <a:r>
                  <a:rPr lang="en-US" sz="1200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            //some more stuff</a:t>
                </a:r>
                <a:endParaRPr lang="en-US" sz="1200" dirty="0"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        }</a:t>
                </a:r>
              </a:p>
              <a:p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     }</a:t>
                </a:r>
              </a:p>
              <a:p>
                <a:r>
                  <a:rPr lang="en-US" sz="1200" dirty="0" smtClean="0">
                    <a:latin typeface="Consolas" pitchFamily="49" charset="0"/>
                    <a:cs typeface="Consolas" pitchFamily="49" charset="0"/>
                  </a:rPr>
                  <a:t>} </a:t>
                </a:r>
                <a:endParaRPr lang="en-US" sz="105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  <p:sp>
            <p:nvSpPr>
              <p:cNvPr id="106" name="Gutter"/>
              <p:cNvSpPr/>
              <p:nvPr/>
            </p:nvSpPr>
            <p:spPr>
              <a:xfrm>
                <a:off x="371253" y="1445303"/>
                <a:ext cx="219838" cy="4660513"/>
              </a:xfrm>
              <a:prstGeom prst="rect">
                <a:avLst/>
              </a:prstGeom>
              <a:solidFill>
                <a:srgbClr val="F3F3F3"/>
              </a:solidFill>
              <a:ln w="12700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1408" tIns="45704" rIns="91408" bIns="45704" spcCol="0"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Blue Document Surround"/>
              <p:cNvSpPr/>
              <p:nvPr/>
            </p:nvSpPr>
            <p:spPr>
              <a:xfrm>
                <a:off x="371259" y="1445299"/>
                <a:ext cx="5766342" cy="4660514"/>
              </a:xfrm>
              <a:prstGeom prst="rect">
                <a:avLst/>
              </a:prstGeom>
              <a:noFill/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lIns="91408" tIns="45704" rIns="91408" bIns="45704" spcCol="0"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Active Doc Tab"/>
            <p:cNvGrpSpPr/>
            <p:nvPr/>
          </p:nvGrpSpPr>
          <p:grpSpPr>
            <a:xfrm>
              <a:off x="371258" y="1236011"/>
              <a:ext cx="1213987" cy="200055"/>
              <a:chOff x="361729" y="1226198"/>
              <a:chExt cx="1213987" cy="200055"/>
            </a:xfrm>
          </p:grpSpPr>
          <p:sp>
            <p:nvSpPr>
              <p:cNvPr id="101" name="Active Document Tab"/>
              <p:cNvSpPr/>
              <p:nvPr/>
            </p:nvSpPr>
            <p:spPr>
              <a:xfrm>
                <a:off x="361729" y="1226198"/>
                <a:ext cx="1213987" cy="200055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9050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wrap="none" lIns="64008" tIns="18288" rIns="228600" bIns="27432" rtlCol="0" anchor="ctr">
                <a:no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Item1.cs</a:t>
                </a:r>
                <a:endParaRPr lang="en-US" sz="120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02" name="Close Icon"/>
              <p:cNvGrpSpPr/>
              <p:nvPr/>
            </p:nvGrpSpPr>
            <p:grpSpPr>
              <a:xfrm>
                <a:off x="1442056" y="1285874"/>
                <a:ext cx="70774" cy="76200"/>
                <a:chOff x="1442056" y="1285874"/>
                <a:chExt cx="70774" cy="76200"/>
              </a:xfrm>
            </p:grpSpPr>
            <p:cxnSp>
              <p:nvCxnSpPr>
                <p:cNvPr id="103" name="Line"/>
                <p:cNvCxnSpPr/>
                <p:nvPr/>
              </p:nvCxnSpPr>
              <p:spPr>
                <a:xfrm>
                  <a:off x="1442057" y="1285874"/>
                  <a:ext cx="70773" cy="76200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cxnSp>
              <p:nvCxnSpPr>
                <p:cNvPr id="104" name="Line"/>
                <p:cNvCxnSpPr/>
                <p:nvPr/>
              </p:nvCxnSpPr>
              <p:spPr>
                <a:xfrm flipH="1">
                  <a:off x="1442056" y="1285874"/>
                  <a:ext cx="70773" cy="76200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</p:grpSp>
        </p:grpSp>
        <p:sp>
          <p:nvSpPr>
            <p:cNvPr id="15" name="Command Shelf"/>
            <p:cNvSpPr/>
            <p:nvPr/>
          </p:nvSpPr>
          <p:spPr>
            <a:xfrm>
              <a:off x="84112" y="628659"/>
              <a:ext cx="8984323" cy="52415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08" tIns="45704" rIns="91408" bIns="45704" spcCol="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Icon Command Bar"/>
            <p:cNvGrpSpPr/>
            <p:nvPr/>
          </p:nvGrpSpPr>
          <p:grpSpPr>
            <a:xfrm>
              <a:off x="227585" y="628659"/>
              <a:ext cx="7654996" cy="514628"/>
              <a:chOff x="218060" y="618846"/>
              <a:chExt cx="7654996" cy="514628"/>
            </a:xfrm>
          </p:grpSpPr>
          <p:grpSp>
            <p:nvGrpSpPr>
              <p:cNvPr id="41" name="Icon Group Expando"/>
              <p:cNvGrpSpPr/>
              <p:nvPr/>
            </p:nvGrpSpPr>
            <p:grpSpPr>
              <a:xfrm>
                <a:off x="7818192" y="781048"/>
                <a:ext cx="54864" cy="58004"/>
                <a:chOff x="7805496" y="781048"/>
                <a:chExt cx="54864" cy="58004"/>
              </a:xfrm>
            </p:grpSpPr>
            <p:sp>
              <p:nvSpPr>
                <p:cNvPr id="99" name="Dropdown Arrow"/>
                <p:cNvSpPr/>
                <p:nvPr/>
              </p:nvSpPr>
              <p:spPr>
                <a:xfrm flipV="1">
                  <a:off x="7805496" y="811620"/>
                  <a:ext cx="54864" cy="27432"/>
                </a:xfrm>
                <a:prstGeom prst="triangle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Line"/>
                <p:cNvSpPr/>
                <p:nvPr/>
              </p:nvSpPr>
              <p:spPr>
                <a:xfrm flipV="1">
                  <a:off x="7805496" y="781048"/>
                  <a:ext cx="54864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2" name="Icon"/>
              <p:cNvSpPr/>
              <p:nvPr/>
            </p:nvSpPr>
            <p:spPr>
              <a:xfrm>
                <a:off x="3260202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Debug Combo"/>
              <p:cNvSpPr/>
              <p:nvPr/>
            </p:nvSpPr>
            <p:spPr>
              <a:xfrm>
                <a:off x="6336864" y="666281"/>
                <a:ext cx="1426464" cy="18620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>
                    <a:lumMod val="75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ot="0" spcFirstLastPara="0" vertOverflow="overflow" horzOverflow="overflow" vert="horz" wrap="none" lIns="27432" tIns="27432" rIns="73152" bIns="2743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4" name="Dropdown Arrow"/>
              <p:cNvSpPr/>
              <p:nvPr/>
            </p:nvSpPr>
            <p:spPr>
              <a:xfrm flipV="1">
                <a:off x="7683364" y="747326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Icon"/>
              <p:cNvSpPr/>
              <p:nvPr/>
            </p:nvSpPr>
            <p:spPr>
              <a:xfrm>
                <a:off x="6128076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062544" y="676935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Debug Combo"/>
              <p:cNvSpPr/>
              <p:nvPr/>
            </p:nvSpPr>
            <p:spPr>
              <a:xfrm>
                <a:off x="4581216" y="666281"/>
                <a:ext cx="1426464" cy="18620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>
                    <a:lumMod val="75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ot="0" spcFirstLastPara="0" vertOverflow="overflow" horzOverflow="overflow" vert="horz" wrap="none" lIns="27432" tIns="27432" rIns="73152" bIns="2743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Any </a:t>
                </a:r>
                <a:r>
                  <a: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CPU</a:t>
                </a:r>
              </a:p>
            </p:txBody>
          </p:sp>
          <p:sp>
            <p:nvSpPr>
              <p:cNvPr id="48" name="Dropdown Arrow"/>
              <p:cNvSpPr/>
              <p:nvPr/>
            </p:nvSpPr>
            <p:spPr>
              <a:xfrm flipV="1">
                <a:off x="5927716" y="747326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Debug Combo"/>
              <p:cNvSpPr/>
              <p:nvPr/>
            </p:nvSpPr>
            <p:spPr>
              <a:xfrm>
                <a:off x="3739968" y="666281"/>
                <a:ext cx="786384" cy="18620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>
                    <a:lumMod val="75000"/>
                  </a:srgbClr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ot="0" spcFirstLastPara="0" vertOverflow="overflow" horzOverflow="overflow" vert="horz" wrap="none" lIns="27432" tIns="27432" rIns="73152" bIns="2743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Debug</a:t>
                </a:r>
                <a:endParaRPr lang="en-US" sz="10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0" name="Dropdown Arrow"/>
              <p:cNvSpPr/>
              <p:nvPr/>
            </p:nvSpPr>
            <p:spPr>
              <a:xfrm flipV="1">
                <a:off x="4443624" y="747326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Icon"/>
              <p:cNvSpPr/>
              <p:nvPr/>
            </p:nvSpPr>
            <p:spPr>
              <a:xfrm>
                <a:off x="3534522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468990" y="676935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Icon"/>
              <p:cNvSpPr/>
              <p:nvPr/>
            </p:nvSpPr>
            <p:spPr>
              <a:xfrm>
                <a:off x="2954068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Dropdown Arrow"/>
              <p:cNvSpPr/>
              <p:nvPr/>
            </p:nvSpPr>
            <p:spPr>
              <a:xfrm flipV="1">
                <a:off x="3154867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Icon"/>
              <p:cNvSpPr/>
              <p:nvPr/>
            </p:nvSpPr>
            <p:spPr>
              <a:xfrm>
                <a:off x="2643172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Dropdown Arrow"/>
              <p:cNvSpPr/>
              <p:nvPr/>
            </p:nvSpPr>
            <p:spPr>
              <a:xfrm flipV="1">
                <a:off x="2843971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Icon"/>
              <p:cNvSpPr/>
              <p:nvPr/>
            </p:nvSpPr>
            <p:spPr>
              <a:xfrm>
                <a:off x="2332276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Dropdown Arrow"/>
              <p:cNvSpPr/>
              <p:nvPr/>
            </p:nvSpPr>
            <p:spPr>
              <a:xfrm flipV="1">
                <a:off x="2533075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261783" y="676935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Icon"/>
              <p:cNvSpPr/>
              <p:nvPr/>
            </p:nvSpPr>
            <p:spPr>
              <a:xfrm>
                <a:off x="2052995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Icon"/>
              <p:cNvSpPr/>
              <p:nvPr/>
            </p:nvSpPr>
            <p:spPr>
              <a:xfrm>
                <a:off x="1842683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con"/>
              <p:cNvSpPr/>
              <p:nvPr/>
            </p:nvSpPr>
            <p:spPr>
              <a:xfrm>
                <a:off x="1632371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569218" y="676935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Icon"/>
              <p:cNvSpPr/>
              <p:nvPr/>
            </p:nvSpPr>
            <p:spPr>
              <a:xfrm>
                <a:off x="1360430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Icon"/>
              <p:cNvSpPr/>
              <p:nvPr/>
            </p:nvSpPr>
            <p:spPr>
              <a:xfrm>
                <a:off x="1150118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Icon"/>
              <p:cNvSpPr/>
              <p:nvPr/>
            </p:nvSpPr>
            <p:spPr>
              <a:xfrm>
                <a:off x="939806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Icon"/>
              <p:cNvSpPr/>
              <p:nvPr/>
            </p:nvSpPr>
            <p:spPr>
              <a:xfrm>
                <a:off x="635826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Dropdown Arrow"/>
              <p:cNvSpPr/>
              <p:nvPr/>
            </p:nvSpPr>
            <p:spPr>
              <a:xfrm flipV="1">
                <a:off x="836625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Icon"/>
              <p:cNvSpPr/>
              <p:nvPr/>
            </p:nvSpPr>
            <p:spPr>
              <a:xfrm>
                <a:off x="324930" y="685800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Dropdown Arrow"/>
              <p:cNvSpPr/>
              <p:nvPr/>
            </p:nvSpPr>
            <p:spPr>
              <a:xfrm flipV="1">
                <a:off x="525729" y="750087"/>
                <a:ext cx="54864" cy="27432"/>
              </a:xfrm>
              <a:prstGeom prst="triangle">
                <a:avLst/>
              </a:prstGeom>
              <a:solidFill>
                <a:srgbClr val="919191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1" name="Icon Group Handle"/>
              <p:cNvGrpSpPr/>
              <p:nvPr/>
            </p:nvGrpSpPr>
            <p:grpSpPr>
              <a:xfrm>
                <a:off x="218060" y="618846"/>
                <a:ext cx="73152" cy="265176"/>
                <a:chOff x="259028" y="618846"/>
                <a:chExt cx="73152" cy="265176"/>
              </a:xfrm>
            </p:grpSpPr>
            <p:sp>
              <p:nvSpPr>
                <p:cNvPr id="94" name="Spacing"/>
                <p:cNvSpPr/>
                <p:nvPr/>
              </p:nvSpPr>
              <p:spPr>
                <a:xfrm>
                  <a:off x="259028" y="618846"/>
                  <a:ext cx="73152" cy="265176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Rectangle"/>
                <p:cNvSpPr/>
                <p:nvPr/>
              </p:nvSpPr>
              <p:spPr>
                <a:xfrm>
                  <a:off x="286080" y="810008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Rectangle"/>
                <p:cNvSpPr/>
                <p:nvPr/>
              </p:nvSpPr>
              <p:spPr>
                <a:xfrm>
                  <a:off x="286080" y="771532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Rectangle"/>
                <p:cNvSpPr/>
                <p:nvPr/>
              </p:nvSpPr>
              <p:spPr>
                <a:xfrm>
                  <a:off x="286840" y="733800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Rectangle"/>
                <p:cNvSpPr/>
                <p:nvPr/>
              </p:nvSpPr>
              <p:spPr>
                <a:xfrm>
                  <a:off x="286840" y="695324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2" name="Rectangle 71"/>
              <p:cNvSpPr/>
              <p:nvPr/>
            </p:nvSpPr>
            <p:spPr>
              <a:xfrm>
                <a:off x="1432913" y="926388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Icon"/>
              <p:cNvSpPr/>
              <p:nvPr/>
            </p:nvSpPr>
            <p:spPr>
              <a:xfrm>
                <a:off x="1224125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Icon"/>
              <p:cNvSpPr/>
              <p:nvPr/>
            </p:nvSpPr>
            <p:spPr>
              <a:xfrm>
                <a:off x="1013813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Icon"/>
              <p:cNvSpPr/>
              <p:nvPr/>
            </p:nvSpPr>
            <p:spPr>
              <a:xfrm>
                <a:off x="803501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40348" y="926388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Icon"/>
              <p:cNvSpPr/>
              <p:nvPr/>
            </p:nvSpPr>
            <p:spPr>
              <a:xfrm>
                <a:off x="531560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Icon"/>
              <p:cNvSpPr/>
              <p:nvPr/>
            </p:nvSpPr>
            <p:spPr>
              <a:xfrm>
                <a:off x="321248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9" name="Icon Group Handle"/>
              <p:cNvGrpSpPr/>
              <p:nvPr/>
            </p:nvGrpSpPr>
            <p:grpSpPr>
              <a:xfrm>
                <a:off x="218060" y="884675"/>
                <a:ext cx="73152" cy="248799"/>
                <a:chOff x="259028" y="635222"/>
                <a:chExt cx="73152" cy="248799"/>
              </a:xfrm>
            </p:grpSpPr>
            <p:sp>
              <p:nvSpPr>
                <p:cNvPr id="89" name="Spacing"/>
                <p:cNvSpPr/>
                <p:nvPr/>
              </p:nvSpPr>
              <p:spPr>
                <a:xfrm>
                  <a:off x="259028" y="635222"/>
                  <a:ext cx="73152" cy="248799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Rectangle"/>
                <p:cNvSpPr/>
                <p:nvPr/>
              </p:nvSpPr>
              <p:spPr>
                <a:xfrm>
                  <a:off x="286080" y="810008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Rectangle"/>
                <p:cNvSpPr/>
                <p:nvPr/>
              </p:nvSpPr>
              <p:spPr>
                <a:xfrm>
                  <a:off x="286080" y="771532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Rectangle"/>
                <p:cNvSpPr/>
                <p:nvPr/>
              </p:nvSpPr>
              <p:spPr>
                <a:xfrm>
                  <a:off x="286840" y="733800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Rectangle"/>
                <p:cNvSpPr/>
                <p:nvPr/>
              </p:nvSpPr>
              <p:spPr>
                <a:xfrm>
                  <a:off x="286840" y="695324"/>
                  <a:ext cx="18288" cy="18288"/>
                </a:xfrm>
                <a:prstGeom prst="rect">
                  <a:avLst/>
                </a:prstGeom>
                <a:solidFill>
                  <a:srgbClr val="484848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0" name="Icon"/>
              <p:cNvSpPr/>
              <p:nvPr/>
            </p:nvSpPr>
            <p:spPr>
              <a:xfrm>
                <a:off x="1975547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12394" y="926388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Icon"/>
              <p:cNvSpPr/>
              <p:nvPr/>
            </p:nvSpPr>
            <p:spPr>
              <a:xfrm>
                <a:off x="1703606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Icon"/>
              <p:cNvSpPr/>
              <p:nvPr/>
            </p:nvSpPr>
            <p:spPr>
              <a:xfrm>
                <a:off x="1493294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Icon"/>
              <p:cNvSpPr/>
              <p:nvPr/>
            </p:nvSpPr>
            <p:spPr>
              <a:xfrm>
                <a:off x="2260449" y="935253"/>
                <a:ext cx="152400" cy="1524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197296" y="926388"/>
                <a:ext cx="9144" cy="173736"/>
              </a:xfrm>
              <a:prstGeom prst="rect">
                <a:avLst/>
              </a:prstGeom>
              <a:solidFill>
                <a:srgbClr val="484848"/>
              </a:solidFill>
              <a:ln w="3175"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6" name="Icon Group Expando"/>
              <p:cNvGrpSpPr/>
              <p:nvPr/>
            </p:nvGrpSpPr>
            <p:grpSpPr>
              <a:xfrm>
                <a:off x="2469237" y="1030500"/>
                <a:ext cx="54864" cy="58004"/>
                <a:chOff x="7805496" y="781048"/>
                <a:chExt cx="54864" cy="58004"/>
              </a:xfrm>
            </p:grpSpPr>
            <p:sp>
              <p:nvSpPr>
                <p:cNvPr id="87" name="Dropdown Arrow"/>
                <p:cNvSpPr/>
                <p:nvPr/>
              </p:nvSpPr>
              <p:spPr>
                <a:xfrm flipV="1">
                  <a:off x="7805496" y="811620"/>
                  <a:ext cx="54864" cy="27432"/>
                </a:xfrm>
                <a:prstGeom prst="triangle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Line"/>
                <p:cNvSpPr/>
                <p:nvPr/>
              </p:nvSpPr>
              <p:spPr>
                <a:xfrm flipV="1">
                  <a:off x="7805496" y="781048"/>
                  <a:ext cx="54864" cy="9144"/>
                </a:xfrm>
                <a:prstGeom prst="rect">
                  <a:avLst/>
                </a:prstGeom>
                <a:solidFill>
                  <a:srgbClr val="919191"/>
                </a:solidFill>
                <a:ln w="3175"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001">
                  <a:srgbClr val="000000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7" name="Menu Bar"/>
            <p:cNvSpPr/>
            <p:nvPr/>
          </p:nvSpPr>
          <p:spPr>
            <a:xfrm>
              <a:off x="154136" y="378610"/>
              <a:ext cx="6765257" cy="27696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wrap="none" lIns="82266" tIns="45704" rIns="73126" bIns="45704" spcCol="0" rtlCol="0" anchor="ctr">
              <a:spAutoFit/>
            </a:bodyPr>
            <a:lstStyle/>
            <a:p>
              <a:r>
                <a:rPr lang="en-US" sz="1200" spc="3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File    Edit    View    Build    Debug    Team    Data    Tools    Test    Analyze    Windows    Help</a:t>
              </a:r>
              <a:endParaRPr lang="en-US" sz="1200" spc="3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8" name="Group 17"/>
            <p:cNvGrpSpPr/>
            <p:nvPr>
              <p:custDataLst>
                <p:custData r:id="rId2"/>
              </p:custDataLst>
            </p:nvPr>
          </p:nvGrpSpPr>
          <p:grpSpPr>
            <a:xfrm>
              <a:off x="6246352" y="1856778"/>
              <a:ext cx="2745251" cy="4412643"/>
              <a:chOff x="3880709" y="2449673"/>
              <a:chExt cx="1672365" cy="2227102"/>
            </a:xfrm>
          </p:grpSpPr>
          <p:sp>
            <p:nvSpPr>
              <p:cNvPr id="19" name="Container"/>
              <p:cNvSpPr>
                <a:spLocks/>
              </p:cNvSpPr>
              <p:nvPr/>
            </p:nvSpPr>
            <p:spPr>
              <a:xfrm>
                <a:off x="3880709" y="2449673"/>
                <a:ext cx="1672365" cy="2227102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3935676" y="2493865"/>
                <a:ext cx="442885" cy="94731"/>
                <a:chOff x="1896307" y="4336874"/>
                <a:chExt cx="442885" cy="94731"/>
              </a:xfrm>
            </p:grpSpPr>
            <p:sp>
              <p:nvSpPr>
                <p:cNvPr id="39" name="Text1"/>
                <p:cNvSpPr txBox="1">
                  <a:spLocks/>
                </p:cNvSpPr>
                <p:nvPr/>
              </p:nvSpPr>
              <p:spPr>
                <a:xfrm>
                  <a:off x="2014946" y="4338373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0" name="Icon1"/>
                <p:cNvSpPr>
                  <a:spLocks/>
                </p:cNvSpPr>
                <p:nvPr/>
              </p:nvSpPr>
              <p:spPr>
                <a:xfrm>
                  <a:off x="1896307" y="4336874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050015" y="2615600"/>
                <a:ext cx="442885" cy="94731"/>
                <a:chOff x="1822953" y="4217409"/>
                <a:chExt cx="442885" cy="94731"/>
              </a:xfrm>
            </p:grpSpPr>
            <p:sp>
              <p:nvSpPr>
                <p:cNvPr id="37" name="Text2"/>
                <p:cNvSpPr txBox="1">
                  <a:spLocks/>
                </p:cNvSpPr>
                <p:nvPr/>
              </p:nvSpPr>
              <p:spPr>
                <a:xfrm>
                  <a:off x="1941592" y="4218909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8" name="Icon2"/>
                <p:cNvSpPr>
                  <a:spLocks/>
                </p:cNvSpPr>
                <p:nvPr/>
              </p:nvSpPr>
              <p:spPr>
                <a:xfrm>
                  <a:off x="1822953" y="4217409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168653" y="2739855"/>
                <a:ext cx="442885" cy="94731"/>
                <a:chOff x="1746842" y="4095474"/>
                <a:chExt cx="442885" cy="94731"/>
              </a:xfrm>
            </p:grpSpPr>
            <p:sp>
              <p:nvSpPr>
                <p:cNvPr id="35" name="Text3"/>
                <p:cNvSpPr txBox="1">
                  <a:spLocks/>
                </p:cNvSpPr>
                <p:nvPr/>
              </p:nvSpPr>
              <p:spPr>
                <a:xfrm>
                  <a:off x="1865481" y="4096973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6" name="Icon3"/>
                <p:cNvSpPr>
                  <a:spLocks/>
                </p:cNvSpPr>
                <p:nvPr/>
              </p:nvSpPr>
              <p:spPr>
                <a:xfrm>
                  <a:off x="1746842" y="4095474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168653" y="2864109"/>
                <a:ext cx="442885" cy="94731"/>
                <a:chOff x="1746842" y="3973538"/>
                <a:chExt cx="442885" cy="94731"/>
              </a:xfrm>
            </p:grpSpPr>
            <p:sp>
              <p:nvSpPr>
                <p:cNvPr id="33" name="Text4"/>
                <p:cNvSpPr txBox="1">
                  <a:spLocks/>
                </p:cNvSpPr>
                <p:nvPr/>
              </p:nvSpPr>
              <p:spPr>
                <a:xfrm>
                  <a:off x="1865481" y="3975038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4" name="Icon4"/>
                <p:cNvSpPr>
                  <a:spLocks/>
                </p:cNvSpPr>
                <p:nvPr/>
              </p:nvSpPr>
              <p:spPr>
                <a:xfrm>
                  <a:off x="1746842" y="3973538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168653" y="2988364"/>
                <a:ext cx="442885" cy="94731"/>
                <a:chOff x="1746842" y="3851603"/>
                <a:chExt cx="442885" cy="94731"/>
              </a:xfrm>
            </p:grpSpPr>
            <p:sp>
              <p:nvSpPr>
                <p:cNvPr id="31" name="Text5"/>
                <p:cNvSpPr txBox="1">
                  <a:spLocks/>
                </p:cNvSpPr>
                <p:nvPr/>
              </p:nvSpPr>
              <p:spPr>
                <a:xfrm>
                  <a:off x="1865481" y="3853102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2" name="Icon5"/>
                <p:cNvSpPr>
                  <a:spLocks/>
                </p:cNvSpPr>
                <p:nvPr/>
              </p:nvSpPr>
              <p:spPr>
                <a:xfrm>
                  <a:off x="1746842" y="3851603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3935676" y="3112618"/>
                <a:ext cx="442885" cy="94731"/>
                <a:chOff x="1896307" y="3729667"/>
                <a:chExt cx="442885" cy="94731"/>
              </a:xfrm>
            </p:grpSpPr>
            <p:sp>
              <p:nvSpPr>
                <p:cNvPr id="29" name="Text6"/>
                <p:cNvSpPr txBox="1">
                  <a:spLocks/>
                </p:cNvSpPr>
                <p:nvPr/>
              </p:nvSpPr>
              <p:spPr>
                <a:xfrm>
                  <a:off x="2014946" y="3731167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0" name="Icon6"/>
                <p:cNvSpPr>
                  <a:spLocks/>
                </p:cNvSpPr>
                <p:nvPr/>
              </p:nvSpPr>
              <p:spPr>
                <a:xfrm>
                  <a:off x="1896307" y="3729667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3935676" y="3236872"/>
                <a:ext cx="442885" cy="94731"/>
                <a:chOff x="1896307" y="3607731"/>
                <a:chExt cx="442885" cy="94731"/>
              </a:xfrm>
            </p:grpSpPr>
            <p:sp>
              <p:nvSpPr>
                <p:cNvPr id="27" name="Text7"/>
                <p:cNvSpPr txBox="1">
                  <a:spLocks/>
                </p:cNvSpPr>
                <p:nvPr/>
              </p:nvSpPr>
              <p:spPr>
                <a:xfrm>
                  <a:off x="2014946" y="3609231"/>
                  <a:ext cx="324246" cy="93203"/>
                </a:xfrm>
                <a:prstGeom prst="rect">
                  <a:avLst/>
                </a:prstGeom>
                <a:noFill/>
              </p:spPr>
              <p:txBody>
                <a:bodyPr wrap="none" tIns="0" rIns="182880" bIns="0" rtlCol="0">
                  <a:spAutoFit/>
                </a:bodyPr>
                <a:lstStyle/>
                <a:p>
                  <a:r>
                    <a:rPr lang="en-US" sz="120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text</a:t>
                  </a:r>
                  <a:endPara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8" name="Icon7"/>
                <p:cNvSpPr>
                  <a:spLocks/>
                </p:cNvSpPr>
                <p:nvPr/>
              </p:nvSpPr>
              <p:spPr>
                <a:xfrm>
                  <a:off x="1896307" y="3607731"/>
                  <a:ext cx="114340" cy="9473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9144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965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6" descr="C:\Users\patbosc\AppData\Local\Microsoft\Windows\Temporary Internet Files\Content.IE5\JQAOMGP4\MP90018490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"/>
          <a:stretch/>
        </p:blipFill>
        <p:spPr bwMode="auto">
          <a:xfrm>
            <a:off x="1911590" y="-171400"/>
            <a:ext cx="5180690" cy="716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11590" y="5600853"/>
            <a:ext cx="4460610" cy="49244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32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How this works</a:t>
            </a:r>
          </a:p>
        </p:txBody>
      </p:sp>
    </p:spTree>
    <p:extLst>
      <p:ext uri="{BB962C8B-B14F-4D97-AF65-F5344CB8AC3E}">
        <p14:creationId xmlns:p14="http://schemas.microsoft.com/office/powerpoint/2010/main" val="8643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259632" y="1322184"/>
            <a:ext cx="6054171" cy="1674768"/>
            <a:chOff x="1396664" y="1394192"/>
            <a:chExt cx="6054171" cy="1674768"/>
          </a:xfrm>
        </p:grpSpPr>
        <p:sp>
          <p:nvSpPr>
            <p:cNvPr id="4" name="Oval 3"/>
            <p:cNvSpPr/>
            <p:nvPr/>
          </p:nvSpPr>
          <p:spPr>
            <a:xfrm>
              <a:off x="2578126" y="1672677"/>
              <a:ext cx="244410" cy="2444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96664" y="1610216"/>
              <a:ext cx="1013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b="1">
                  <a:solidFill>
                    <a:schemeClr val="bg1"/>
                  </a:solidFill>
                  <a:latin typeface="Bradley Hand ITC" pitchFamily="66" charset="0"/>
                </a:defRPr>
              </a:lvl1pPr>
            </a:lstStyle>
            <a:p>
              <a:r>
                <a:rPr lang="de-DE" dirty="0"/>
                <a:t>Thread 1</a:t>
              </a:r>
            </a:p>
          </p:txBody>
        </p:sp>
        <p:cxnSp>
          <p:nvCxnSpPr>
            <p:cNvPr id="9" name="Straight Arrow Connector 8"/>
            <p:cNvCxnSpPr>
              <a:stCxn id="4" idx="6"/>
            </p:cNvCxnSpPr>
            <p:nvPr/>
          </p:nvCxnSpPr>
          <p:spPr>
            <a:xfrm>
              <a:off x="2822536" y="1794882"/>
              <a:ext cx="1747979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02163" y="2186280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b="1">
                  <a:solidFill>
                    <a:schemeClr val="bg1"/>
                  </a:solidFill>
                  <a:latin typeface="Bradley Hand ITC" pitchFamily="66" charset="0"/>
                </a:defRPr>
              </a:lvl1pPr>
            </a:lstStyle>
            <a:p>
              <a:r>
                <a:rPr lang="de-DE" dirty="0"/>
                <a:t>Thread </a:t>
              </a:r>
              <a:r>
                <a:rPr lang="de-DE" dirty="0" smtClean="0"/>
                <a:t>2</a:t>
              </a:r>
              <a:endParaRPr lang="de-DE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02163" y="2699628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b="1">
                  <a:solidFill>
                    <a:schemeClr val="bg1"/>
                  </a:solidFill>
                  <a:latin typeface="Bradley Hand ITC" pitchFamily="66" charset="0"/>
                </a:defRPr>
              </a:lvl1pPr>
            </a:lstStyle>
            <a:p>
              <a:r>
                <a:rPr lang="de-DE" dirty="0"/>
                <a:t>Thread 3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570515" y="1691516"/>
              <a:ext cx="244410" cy="24441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Straight Arrow Connector 16"/>
            <p:cNvCxnSpPr>
              <a:stCxn id="16" idx="6"/>
              <a:endCxn id="21" idx="2"/>
            </p:cNvCxnSpPr>
            <p:nvPr/>
          </p:nvCxnSpPr>
          <p:spPr>
            <a:xfrm>
              <a:off x="4814925" y="1813721"/>
              <a:ext cx="643521" cy="0"/>
            </a:xfrm>
            <a:prstGeom prst="straightConnector1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458446" y="1691516"/>
              <a:ext cx="244410" cy="2444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Straight Arrow Connector 21"/>
            <p:cNvCxnSpPr>
              <a:stCxn id="21" idx="6"/>
            </p:cNvCxnSpPr>
            <p:nvPr/>
          </p:nvCxnSpPr>
          <p:spPr>
            <a:xfrm>
              <a:off x="5702856" y="1813721"/>
              <a:ext cx="1747979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063880" y="1403484"/>
              <a:ext cx="1218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b="1">
                  <a:solidFill>
                    <a:schemeClr val="bg1"/>
                  </a:solidFill>
                  <a:latin typeface="Bradley Hand ITC" pitchFamily="66" charset="0"/>
                </a:defRPr>
              </a:lvl1pPr>
            </a:lstStyle>
            <a:p>
              <a:r>
                <a:rPr lang="de-DE" dirty="0" smtClean="0"/>
                <a:t>Allocating</a:t>
              </a:r>
              <a:endParaRPr lang="de-DE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72192" y="1403484"/>
              <a:ext cx="1218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b="1">
                  <a:solidFill>
                    <a:schemeClr val="bg1"/>
                  </a:solidFill>
                  <a:latin typeface="Bradley Hand ITC" pitchFamily="66" charset="0"/>
                </a:defRPr>
              </a:lvl1pPr>
            </a:lstStyle>
            <a:p>
              <a:r>
                <a:rPr lang="de-DE" dirty="0" smtClean="0"/>
                <a:t>Allocating</a:t>
              </a:r>
              <a:endParaRPr lang="de-DE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98152" y="139419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b="1">
                  <a:solidFill>
                    <a:schemeClr val="bg1"/>
                  </a:solidFill>
                  <a:latin typeface="Bradley Hand ITC" pitchFamily="66" charset="0"/>
                </a:defRPr>
              </a:lvl1pPr>
            </a:lstStyle>
            <a:p>
              <a:r>
                <a:rPr lang="de-DE" dirty="0" smtClean="0"/>
                <a:t>GC</a:t>
              </a:r>
              <a:endParaRPr lang="de-DE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578126" y="2220355"/>
              <a:ext cx="244410" cy="2444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" name="Straight Arrow Connector 27"/>
            <p:cNvCxnSpPr>
              <a:stCxn id="27" idx="6"/>
            </p:cNvCxnSpPr>
            <p:nvPr/>
          </p:nvCxnSpPr>
          <p:spPr>
            <a:xfrm>
              <a:off x="2822536" y="2342560"/>
              <a:ext cx="1747979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570515" y="2239194"/>
              <a:ext cx="244410" cy="2444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" name="Straight Arrow Connector 29"/>
            <p:cNvCxnSpPr>
              <a:stCxn id="29" idx="6"/>
              <a:endCxn id="31" idx="2"/>
            </p:cNvCxnSpPr>
            <p:nvPr/>
          </p:nvCxnSpPr>
          <p:spPr>
            <a:xfrm>
              <a:off x="4814925" y="2361399"/>
              <a:ext cx="643521" cy="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5458446" y="2239194"/>
              <a:ext cx="244410" cy="2444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2" name="Straight Arrow Connector 31"/>
            <p:cNvCxnSpPr>
              <a:stCxn id="31" idx="6"/>
            </p:cNvCxnSpPr>
            <p:nvPr/>
          </p:nvCxnSpPr>
          <p:spPr>
            <a:xfrm>
              <a:off x="5702856" y="2361399"/>
              <a:ext cx="1747979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63880" y="1951162"/>
              <a:ext cx="1218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b="1">
                  <a:solidFill>
                    <a:schemeClr val="bg1"/>
                  </a:solidFill>
                  <a:latin typeface="Bradley Hand ITC" pitchFamily="66" charset="0"/>
                </a:defRPr>
              </a:lvl1pPr>
            </a:lstStyle>
            <a:p>
              <a:r>
                <a:rPr lang="de-DE" dirty="0" smtClean="0"/>
                <a:t>Allocating</a:t>
              </a:r>
              <a:endParaRPr lang="de-DE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72192" y="1951162"/>
              <a:ext cx="1218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b="1">
                  <a:solidFill>
                    <a:schemeClr val="bg1"/>
                  </a:solidFill>
                  <a:latin typeface="Bradley Hand ITC" pitchFamily="66" charset="0"/>
                </a:defRPr>
              </a:lvl1pPr>
            </a:lstStyle>
            <a:p>
              <a:r>
                <a:rPr lang="de-DE" dirty="0" smtClean="0"/>
                <a:t>Allocating</a:t>
              </a:r>
              <a:endParaRPr lang="de-DE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26499" y="1941870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b="1">
                  <a:solidFill>
                    <a:schemeClr val="bg1"/>
                  </a:solidFill>
                  <a:latin typeface="Bradley Hand ITC" pitchFamily="66" charset="0"/>
                </a:defRPr>
              </a:lvl1pPr>
            </a:lstStyle>
            <a:p>
              <a:r>
                <a:rPr lang="de-DE" dirty="0" smtClean="0"/>
                <a:t>Suspended</a:t>
              </a:r>
              <a:endParaRPr lang="de-DE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578126" y="2762089"/>
              <a:ext cx="244410" cy="2444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7" name="Straight Arrow Connector 36"/>
            <p:cNvCxnSpPr>
              <a:stCxn id="36" idx="6"/>
            </p:cNvCxnSpPr>
            <p:nvPr/>
          </p:nvCxnSpPr>
          <p:spPr>
            <a:xfrm>
              <a:off x="2822536" y="2884294"/>
              <a:ext cx="1747979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4570515" y="2780928"/>
              <a:ext cx="244410" cy="2444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Straight Arrow Connector 38"/>
            <p:cNvCxnSpPr>
              <a:stCxn id="38" idx="6"/>
              <a:endCxn id="40" idx="2"/>
            </p:cNvCxnSpPr>
            <p:nvPr/>
          </p:nvCxnSpPr>
          <p:spPr>
            <a:xfrm>
              <a:off x="4814925" y="2903133"/>
              <a:ext cx="643521" cy="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458446" y="2780928"/>
              <a:ext cx="244410" cy="2444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1" name="Straight Arrow Connector 40"/>
            <p:cNvCxnSpPr>
              <a:stCxn id="40" idx="6"/>
            </p:cNvCxnSpPr>
            <p:nvPr/>
          </p:nvCxnSpPr>
          <p:spPr>
            <a:xfrm>
              <a:off x="5702856" y="2903133"/>
              <a:ext cx="1747979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3880" y="2492896"/>
              <a:ext cx="1218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b="1">
                  <a:solidFill>
                    <a:schemeClr val="bg1"/>
                  </a:solidFill>
                  <a:latin typeface="Bradley Hand ITC" pitchFamily="66" charset="0"/>
                </a:defRPr>
              </a:lvl1pPr>
            </a:lstStyle>
            <a:p>
              <a:r>
                <a:rPr lang="de-DE" dirty="0" smtClean="0"/>
                <a:t>Allocating</a:t>
              </a:r>
              <a:endParaRPr lang="de-DE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72192" y="2492896"/>
              <a:ext cx="1218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b="1">
                  <a:solidFill>
                    <a:schemeClr val="bg1"/>
                  </a:solidFill>
                  <a:latin typeface="Bradley Hand ITC" pitchFamily="66" charset="0"/>
                </a:defRPr>
              </a:lvl1pPr>
            </a:lstStyle>
            <a:p>
              <a:r>
                <a:rPr lang="de-DE" dirty="0" smtClean="0"/>
                <a:t>Allocating</a:t>
              </a:r>
              <a:endParaRPr lang="de-DE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26499" y="2483604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b="1">
                  <a:solidFill>
                    <a:schemeClr val="bg1"/>
                  </a:solidFill>
                  <a:latin typeface="Bradley Hand ITC" pitchFamily="66" charset="0"/>
                </a:defRPr>
              </a:lvl1pPr>
            </a:lstStyle>
            <a:p>
              <a:r>
                <a:rPr lang="de-DE" dirty="0" smtClean="0"/>
                <a:t>Suspended</a:t>
              </a:r>
              <a:endParaRPr lang="de-DE" dirty="0"/>
            </a:p>
          </p:txBody>
        </p: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502810"/>
              </p:ext>
            </p:extLst>
          </p:nvPr>
        </p:nvGraphicFramePr>
        <p:xfrm>
          <a:off x="1054217" y="3717032"/>
          <a:ext cx="700294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569"/>
                <a:gridCol w="2602061"/>
                <a:gridCol w="2808312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SOH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LOH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Client GC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one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Server GC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one per Logical Processor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one per Logical Processor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29253"/>
              </p:ext>
            </p:extLst>
          </p:nvPr>
        </p:nvGraphicFramePr>
        <p:xfrm>
          <a:off x="1043608" y="5412824"/>
          <a:ext cx="700294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569"/>
                <a:gridCol w="2602061"/>
                <a:gridCol w="2808312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Gen 0/1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Gen 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Client GC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always blocking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can be non-blocking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Server GC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always blocking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can be non-blocking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74702" y="328498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Heaps</a:t>
            </a:r>
            <a:endParaRPr lang="de-DE" dirty="0"/>
          </a:p>
        </p:txBody>
      </p:sp>
      <p:sp>
        <p:nvSpPr>
          <p:cNvPr id="49" name="TextBox 48"/>
          <p:cNvSpPr txBox="1"/>
          <p:nvPr/>
        </p:nvSpPr>
        <p:spPr>
          <a:xfrm>
            <a:off x="611560" y="4931876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Collection Flavours</a:t>
            </a:r>
            <a:endParaRPr lang="de-DE" dirty="0"/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CLR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5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CLR</a:t>
            </a:r>
            <a:endParaRPr lang="de-DE" dirty="0"/>
          </a:p>
        </p:txBody>
      </p:sp>
      <p:sp>
        <p:nvSpPr>
          <p:cNvPr id="5" name="Oval 4"/>
          <p:cNvSpPr/>
          <p:nvPr/>
        </p:nvSpPr>
        <p:spPr>
          <a:xfrm>
            <a:off x="2441094" y="2104725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1259632" y="2042264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/>
              <a:t>Thread 1</a:t>
            </a:r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2685504" y="2226930"/>
            <a:ext cx="1747979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65131" y="261832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/>
              <a:t>Thread </a:t>
            </a: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1265131" y="313167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/>
              <a:t>Thread 3</a:t>
            </a:r>
          </a:p>
        </p:txBody>
      </p:sp>
      <p:sp>
        <p:nvSpPr>
          <p:cNvPr id="12" name="Oval 11"/>
          <p:cNvSpPr/>
          <p:nvPr/>
        </p:nvSpPr>
        <p:spPr>
          <a:xfrm>
            <a:off x="5321414" y="2123564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Straight Arrow Connector 12"/>
          <p:cNvCxnSpPr>
            <a:stCxn id="12" idx="6"/>
          </p:cNvCxnSpPr>
          <p:nvPr/>
        </p:nvCxnSpPr>
        <p:spPr>
          <a:xfrm>
            <a:off x="5565824" y="2245769"/>
            <a:ext cx="1747979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26848" y="1835532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Allocating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5735160" y="1835532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Allocating</a:t>
            </a:r>
            <a:endParaRPr lang="de-DE" dirty="0"/>
          </a:p>
        </p:txBody>
      </p:sp>
      <p:sp>
        <p:nvSpPr>
          <p:cNvPr id="17" name="Oval 16"/>
          <p:cNvSpPr/>
          <p:nvPr/>
        </p:nvSpPr>
        <p:spPr>
          <a:xfrm>
            <a:off x="2441094" y="2652403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Straight Arrow Connector 17"/>
          <p:cNvCxnSpPr>
            <a:stCxn id="17" idx="6"/>
          </p:cNvCxnSpPr>
          <p:nvPr/>
        </p:nvCxnSpPr>
        <p:spPr>
          <a:xfrm>
            <a:off x="2685504" y="2774608"/>
            <a:ext cx="1747979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433483" y="2671242"/>
            <a:ext cx="244410" cy="244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Straight Arrow Connector 19"/>
          <p:cNvCxnSpPr>
            <a:stCxn id="19" idx="6"/>
            <a:endCxn id="21" idx="2"/>
          </p:cNvCxnSpPr>
          <p:nvPr/>
        </p:nvCxnSpPr>
        <p:spPr>
          <a:xfrm>
            <a:off x="4677893" y="2793447"/>
            <a:ext cx="643521" cy="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321414" y="2671242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Straight Arrow Connector 21"/>
          <p:cNvCxnSpPr>
            <a:stCxn id="21" idx="6"/>
          </p:cNvCxnSpPr>
          <p:nvPr/>
        </p:nvCxnSpPr>
        <p:spPr>
          <a:xfrm>
            <a:off x="5565824" y="2793447"/>
            <a:ext cx="1747979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26848" y="238321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Allocating</a:t>
            </a:r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5735160" y="238321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Allocating</a:t>
            </a:r>
            <a:endParaRPr lang="de-DE" dirty="0"/>
          </a:p>
        </p:txBody>
      </p:sp>
      <p:sp>
        <p:nvSpPr>
          <p:cNvPr id="25" name="TextBox 24"/>
          <p:cNvSpPr txBox="1"/>
          <p:nvPr/>
        </p:nvSpPr>
        <p:spPr>
          <a:xfrm>
            <a:off x="4289467" y="237391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Suspended</a:t>
            </a:r>
            <a:endParaRPr lang="de-DE" dirty="0"/>
          </a:p>
        </p:txBody>
      </p:sp>
      <p:sp>
        <p:nvSpPr>
          <p:cNvPr id="26" name="Oval 25"/>
          <p:cNvSpPr/>
          <p:nvPr/>
        </p:nvSpPr>
        <p:spPr>
          <a:xfrm>
            <a:off x="2441094" y="3194137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Straight Arrow Connector 26"/>
          <p:cNvCxnSpPr>
            <a:stCxn id="26" idx="6"/>
          </p:cNvCxnSpPr>
          <p:nvPr/>
        </p:nvCxnSpPr>
        <p:spPr>
          <a:xfrm>
            <a:off x="2685504" y="3316342"/>
            <a:ext cx="1747979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433483" y="3212976"/>
            <a:ext cx="244410" cy="244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Straight Arrow Connector 28"/>
          <p:cNvCxnSpPr>
            <a:stCxn id="28" idx="6"/>
            <a:endCxn id="30" idx="2"/>
          </p:cNvCxnSpPr>
          <p:nvPr/>
        </p:nvCxnSpPr>
        <p:spPr>
          <a:xfrm>
            <a:off x="4677893" y="3335181"/>
            <a:ext cx="643521" cy="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321414" y="3212976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Straight Arrow Connector 30"/>
          <p:cNvCxnSpPr>
            <a:stCxn id="30" idx="6"/>
          </p:cNvCxnSpPr>
          <p:nvPr/>
        </p:nvCxnSpPr>
        <p:spPr>
          <a:xfrm>
            <a:off x="5565824" y="3335181"/>
            <a:ext cx="1747979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26848" y="2924944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Allocating</a:t>
            </a:r>
            <a:endParaRPr lang="de-DE" dirty="0"/>
          </a:p>
        </p:txBody>
      </p:sp>
      <p:sp>
        <p:nvSpPr>
          <p:cNvPr id="33" name="TextBox 32"/>
          <p:cNvSpPr txBox="1"/>
          <p:nvPr/>
        </p:nvSpPr>
        <p:spPr>
          <a:xfrm>
            <a:off x="5735160" y="2924944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Allocating</a:t>
            </a:r>
            <a:endParaRPr lang="de-DE" dirty="0"/>
          </a:p>
        </p:txBody>
      </p:sp>
      <p:sp>
        <p:nvSpPr>
          <p:cNvPr id="34" name="TextBox 33"/>
          <p:cNvSpPr txBox="1"/>
          <p:nvPr/>
        </p:nvSpPr>
        <p:spPr>
          <a:xfrm>
            <a:off x="4289467" y="291565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Suspended</a:t>
            </a:r>
            <a:endParaRPr lang="de-DE" dirty="0"/>
          </a:p>
        </p:txBody>
      </p:sp>
      <p:sp>
        <p:nvSpPr>
          <p:cNvPr id="35" name="Oval 34"/>
          <p:cNvSpPr/>
          <p:nvPr/>
        </p:nvSpPr>
        <p:spPr>
          <a:xfrm>
            <a:off x="4434973" y="2114290"/>
            <a:ext cx="244410" cy="244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Straight Arrow Connector 35"/>
          <p:cNvCxnSpPr>
            <a:stCxn id="35" idx="6"/>
          </p:cNvCxnSpPr>
          <p:nvPr/>
        </p:nvCxnSpPr>
        <p:spPr>
          <a:xfrm>
            <a:off x="4679383" y="2236495"/>
            <a:ext cx="643521" cy="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55838" y="1807401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Suspended</a:t>
            </a:r>
            <a:endParaRPr lang="de-DE" dirty="0"/>
          </a:p>
        </p:txBody>
      </p:sp>
      <p:sp>
        <p:nvSpPr>
          <p:cNvPr id="38" name="TextBox 37"/>
          <p:cNvSpPr txBox="1"/>
          <p:nvPr/>
        </p:nvSpPr>
        <p:spPr>
          <a:xfrm>
            <a:off x="877620" y="399577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GC Thread 1</a:t>
            </a:r>
            <a:endParaRPr lang="de-DE" dirty="0"/>
          </a:p>
        </p:txBody>
      </p:sp>
      <p:sp>
        <p:nvSpPr>
          <p:cNvPr id="39" name="Oval 38"/>
          <p:cNvSpPr/>
          <p:nvPr/>
        </p:nvSpPr>
        <p:spPr>
          <a:xfrm>
            <a:off x="2435595" y="4058233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Straight Arrow Connector 39"/>
          <p:cNvCxnSpPr>
            <a:stCxn id="39" idx="6"/>
          </p:cNvCxnSpPr>
          <p:nvPr/>
        </p:nvCxnSpPr>
        <p:spPr>
          <a:xfrm>
            <a:off x="2680005" y="4180438"/>
            <a:ext cx="1753478" cy="941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433232" y="4055489"/>
            <a:ext cx="244410" cy="244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Straight Arrow Connector 41"/>
          <p:cNvCxnSpPr>
            <a:stCxn id="41" idx="6"/>
            <a:endCxn id="43" idx="2"/>
          </p:cNvCxnSpPr>
          <p:nvPr/>
        </p:nvCxnSpPr>
        <p:spPr>
          <a:xfrm>
            <a:off x="4677642" y="4177694"/>
            <a:ext cx="645262" cy="12163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322904" y="4067652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4" name="Straight Arrow Connector 43"/>
          <p:cNvCxnSpPr>
            <a:stCxn id="43" idx="6"/>
          </p:cNvCxnSpPr>
          <p:nvPr/>
        </p:nvCxnSpPr>
        <p:spPr>
          <a:xfrm flipV="1">
            <a:off x="5567314" y="4180438"/>
            <a:ext cx="1746489" cy="941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21349" y="378904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Waiting</a:t>
            </a:r>
            <a:endParaRPr lang="de-DE" dirty="0"/>
          </a:p>
        </p:txBody>
      </p:sp>
      <p:sp>
        <p:nvSpPr>
          <p:cNvPr id="46" name="TextBox 45"/>
          <p:cNvSpPr txBox="1"/>
          <p:nvPr/>
        </p:nvSpPr>
        <p:spPr>
          <a:xfrm>
            <a:off x="6146061" y="378904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Waiting</a:t>
            </a:r>
            <a:endParaRPr lang="de-DE" dirty="0"/>
          </a:p>
        </p:txBody>
      </p:sp>
      <p:sp>
        <p:nvSpPr>
          <p:cNvPr id="47" name="TextBox 46"/>
          <p:cNvSpPr txBox="1"/>
          <p:nvPr/>
        </p:nvSpPr>
        <p:spPr>
          <a:xfrm>
            <a:off x="4644008" y="377974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GC</a:t>
            </a:r>
            <a:endParaRPr lang="de-DE" dirty="0"/>
          </a:p>
        </p:txBody>
      </p:sp>
      <p:sp>
        <p:nvSpPr>
          <p:cNvPr id="48" name="TextBox 47"/>
          <p:cNvSpPr txBox="1"/>
          <p:nvPr/>
        </p:nvSpPr>
        <p:spPr>
          <a:xfrm>
            <a:off x="877620" y="457183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GC Thread 2</a:t>
            </a:r>
            <a:endParaRPr lang="de-DE" dirty="0"/>
          </a:p>
        </p:txBody>
      </p:sp>
      <p:sp>
        <p:nvSpPr>
          <p:cNvPr id="67" name="Oval 66"/>
          <p:cNvSpPr/>
          <p:nvPr/>
        </p:nvSpPr>
        <p:spPr>
          <a:xfrm>
            <a:off x="2430096" y="4615331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8" name="Straight Arrow Connector 67"/>
          <p:cNvCxnSpPr>
            <a:stCxn id="67" idx="6"/>
          </p:cNvCxnSpPr>
          <p:nvPr/>
        </p:nvCxnSpPr>
        <p:spPr>
          <a:xfrm>
            <a:off x="2674506" y="4737536"/>
            <a:ext cx="1753478" cy="941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427733" y="4612587"/>
            <a:ext cx="244410" cy="244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0" name="Straight Arrow Connector 69"/>
          <p:cNvCxnSpPr>
            <a:stCxn id="69" idx="6"/>
            <a:endCxn id="71" idx="2"/>
          </p:cNvCxnSpPr>
          <p:nvPr/>
        </p:nvCxnSpPr>
        <p:spPr>
          <a:xfrm>
            <a:off x="4672143" y="4734792"/>
            <a:ext cx="645262" cy="12163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317405" y="4624750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Straight Arrow Connector 71"/>
          <p:cNvCxnSpPr>
            <a:stCxn id="71" idx="6"/>
          </p:cNvCxnSpPr>
          <p:nvPr/>
        </p:nvCxnSpPr>
        <p:spPr>
          <a:xfrm flipV="1">
            <a:off x="5561815" y="4737536"/>
            <a:ext cx="1746489" cy="941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915850" y="434613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Waiting</a:t>
            </a:r>
            <a:endParaRPr lang="de-DE" dirty="0"/>
          </a:p>
        </p:txBody>
      </p:sp>
      <p:sp>
        <p:nvSpPr>
          <p:cNvPr id="74" name="TextBox 73"/>
          <p:cNvSpPr txBox="1"/>
          <p:nvPr/>
        </p:nvSpPr>
        <p:spPr>
          <a:xfrm>
            <a:off x="6140562" y="434613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Waiting</a:t>
            </a:r>
            <a:endParaRPr lang="de-DE" dirty="0"/>
          </a:p>
        </p:txBody>
      </p:sp>
      <p:sp>
        <p:nvSpPr>
          <p:cNvPr id="75" name="TextBox 74"/>
          <p:cNvSpPr txBox="1"/>
          <p:nvPr/>
        </p:nvSpPr>
        <p:spPr>
          <a:xfrm>
            <a:off x="4638509" y="433684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GC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CLR 4 Client + CLR 4.5 Server</a:t>
            </a:r>
            <a:br>
              <a:rPr lang="de-DE" dirty="0" smtClean="0"/>
            </a:br>
            <a:r>
              <a:rPr lang="de-DE" sz="2700" dirty="0" smtClean="0"/>
              <a:t>Background (Async) GC replaces Concurrent GC</a:t>
            </a:r>
            <a:endParaRPr lang="de-DE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970256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/>
              <a:t>Thread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5131" y="254632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/>
              <a:t>Thread </a:t>
            </a: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1265131" y="305966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/>
              <a:t>Thread 3</a:t>
            </a:r>
          </a:p>
        </p:txBody>
      </p:sp>
      <p:sp>
        <p:nvSpPr>
          <p:cNvPr id="26" name="Oval 25"/>
          <p:cNvSpPr/>
          <p:nvPr/>
        </p:nvSpPr>
        <p:spPr>
          <a:xfrm>
            <a:off x="2441094" y="3122129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Straight Arrow Connector 26"/>
          <p:cNvCxnSpPr>
            <a:stCxn id="26" idx="6"/>
            <a:endCxn id="119" idx="2"/>
          </p:cNvCxnSpPr>
          <p:nvPr/>
        </p:nvCxnSpPr>
        <p:spPr>
          <a:xfrm>
            <a:off x="2685504" y="3244334"/>
            <a:ext cx="532783" cy="1902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323375" y="3141158"/>
            <a:ext cx="244410" cy="244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Straight Arrow Connector 28"/>
          <p:cNvCxnSpPr>
            <a:stCxn id="28" idx="6"/>
            <a:endCxn id="30" idx="2"/>
          </p:cNvCxnSpPr>
          <p:nvPr/>
        </p:nvCxnSpPr>
        <p:spPr>
          <a:xfrm flipV="1">
            <a:off x="5567785" y="3252836"/>
            <a:ext cx="454518" cy="10527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022303" y="3130631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Straight Arrow Connector 30"/>
          <p:cNvCxnSpPr>
            <a:stCxn id="30" idx="6"/>
          </p:cNvCxnSpPr>
          <p:nvPr/>
        </p:nvCxnSpPr>
        <p:spPr>
          <a:xfrm>
            <a:off x="6266713" y="3252836"/>
            <a:ext cx="1085619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77620" y="392376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GC Thread 1</a:t>
            </a:r>
            <a:endParaRPr lang="de-DE" dirty="0"/>
          </a:p>
        </p:txBody>
      </p:sp>
      <p:sp>
        <p:nvSpPr>
          <p:cNvPr id="39" name="Oval 38"/>
          <p:cNvSpPr/>
          <p:nvPr/>
        </p:nvSpPr>
        <p:spPr>
          <a:xfrm>
            <a:off x="2435595" y="3986225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Straight Arrow Connector 39"/>
          <p:cNvCxnSpPr>
            <a:stCxn id="39" idx="6"/>
            <a:endCxn id="41" idx="2"/>
          </p:cNvCxnSpPr>
          <p:nvPr/>
        </p:nvCxnSpPr>
        <p:spPr>
          <a:xfrm>
            <a:off x="2680005" y="4108430"/>
            <a:ext cx="2655697" cy="1883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335702" y="4005064"/>
            <a:ext cx="244410" cy="244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Straight Arrow Connector 41"/>
          <p:cNvCxnSpPr>
            <a:stCxn id="41" idx="6"/>
            <a:endCxn id="43" idx="2"/>
          </p:cNvCxnSpPr>
          <p:nvPr/>
        </p:nvCxnSpPr>
        <p:spPr>
          <a:xfrm>
            <a:off x="5580112" y="4127269"/>
            <a:ext cx="403662" cy="0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983774" y="4005064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4" name="Straight Arrow Connector 43"/>
          <p:cNvCxnSpPr>
            <a:stCxn id="43" idx="6"/>
          </p:cNvCxnSpPr>
          <p:nvPr/>
        </p:nvCxnSpPr>
        <p:spPr>
          <a:xfrm>
            <a:off x="6228184" y="4127269"/>
            <a:ext cx="108012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21349" y="371703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Waiting</a:t>
            </a:r>
            <a:endParaRPr lang="de-DE" dirty="0"/>
          </a:p>
        </p:txBody>
      </p:sp>
      <p:sp>
        <p:nvSpPr>
          <p:cNvPr id="46" name="TextBox 45"/>
          <p:cNvSpPr txBox="1"/>
          <p:nvPr/>
        </p:nvSpPr>
        <p:spPr>
          <a:xfrm>
            <a:off x="6146061" y="371703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Waiting</a:t>
            </a:r>
            <a:endParaRPr lang="de-DE" dirty="0"/>
          </a:p>
        </p:txBody>
      </p:sp>
      <p:sp>
        <p:nvSpPr>
          <p:cNvPr id="47" name="TextBox 46"/>
          <p:cNvSpPr txBox="1"/>
          <p:nvPr/>
        </p:nvSpPr>
        <p:spPr>
          <a:xfrm>
            <a:off x="5436096" y="370774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GC</a:t>
            </a:r>
            <a:endParaRPr lang="de-DE" dirty="0"/>
          </a:p>
        </p:txBody>
      </p:sp>
      <p:sp>
        <p:nvSpPr>
          <p:cNvPr id="48" name="TextBox 47"/>
          <p:cNvSpPr txBox="1"/>
          <p:nvPr/>
        </p:nvSpPr>
        <p:spPr>
          <a:xfrm>
            <a:off x="877620" y="4499828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GC Thread 2</a:t>
            </a:r>
            <a:endParaRPr lang="de-DE" dirty="0"/>
          </a:p>
        </p:txBody>
      </p:sp>
      <p:sp>
        <p:nvSpPr>
          <p:cNvPr id="59" name="TextBox 58"/>
          <p:cNvSpPr txBox="1"/>
          <p:nvPr/>
        </p:nvSpPr>
        <p:spPr>
          <a:xfrm>
            <a:off x="755576" y="5291916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BGC Thread 1</a:t>
            </a:r>
            <a:endParaRPr lang="de-DE" dirty="0"/>
          </a:p>
        </p:txBody>
      </p:sp>
      <p:sp>
        <p:nvSpPr>
          <p:cNvPr id="60" name="Oval 59"/>
          <p:cNvSpPr/>
          <p:nvPr/>
        </p:nvSpPr>
        <p:spPr>
          <a:xfrm>
            <a:off x="2465775" y="5316444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1" name="Straight Arrow Connector 60"/>
          <p:cNvCxnSpPr>
            <a:stCxn id="60" idx="6"/>
            <a:endCxn id="62" idx="2"/>
          </p:cNvCxnSpPr>
          <p:nvPr/>
        </p:nvCxnSpPr>
        <p:spPr>
          <a:xfrm flipV="1">
            <a:off x="2710185" y="5424918"/>
            <a:ext cx="961146" cy="1373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671331" y="5302713"/>
            <a:ext cx="244410" cy="244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3" name="Straight Arrow Connector 62"/>
          <p:cNvCxnSpPr>
            <a:stCxn id="62" idx="6"/>
            <a:endCxn id="149" idx="2"/>
          </p:cNvCxnSpPr>
          <p:nvPr/>
        </p:nvCxnSpPr>
        <p:spPr>
          <a:xfrm flipV="1">
            <a:off x="3915741" y="5414121"/>
            <a:ext cx="1492845" cy="10797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532969" y="5301208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Straight Arrow Connector 64"/>
          <p:cNvCxnSpPr>
            <a:stCxn id="64" idx="6"/>
          </p:cNvCxnSpPr>
          <p:nvPr/>
        </p:nvCxnSpPr>
        <p:spPr>
          <a:xfrm>
            <a:off x="6777379" y="5423413"/>
            <a:ext cx="536424" cy="837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55576" y="5867980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BGC Thread 2</a:t>
            </a:r>
            <a:endParaRPr lang="de-DE" dirty="0"/>
          </a:p>
        </p:txBody>
      </p:sp>
      <p:sp>
        <p:nvSpPr>
          <p:cNvPr id="86" name="Oval 85"/>
          <p:cNvSpPr/>
          <p:nvPr/>
        </p:nvSpPr>
        <p:spPr>
          <a:xfrm>
            <a:off x="2411760" y="4571581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7" name="Straight Arrow Connector 86"/>
          <p:cNvCxnSpPr>
            <a:stCxn id="86" idx="6"/>
            <a:endCxn id="88" idx="2"/>
          </p:cNvCxnSpPr>
          <p:nvPr/>
        </p:nvCxnSpPr>
        <p:spPr>
          <a:xfrm>
            <a:off x="2656170" y="4693786"/>
            <a:ext cx="2655697" cy="1883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311867" y="4590420"/>
            <a:ext cx="244410" cy="244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9" name="Straight Arrow Connector 88"/>
          <p:cNvCxnSpPr>
            <a:stCxn id="88" idx="6"/>
            <a:endCxn id="90" idx="2"/>
          </p:cNvCxnSpPr>
          <p:nvPr/>
        </p:nvCxnSpPr>
        <p:spPr>
          <a:xfrm>
            <a:off x="5556277" y="4712625"/>
            <a:ext cx="403662" cy="0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5959939" y="4590420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1" name="Straight Arrow Connector 90"/>
          <p:cNvCxnSpPr>
            <a:stCxn id="90" idx="6"/>
          </p:cNvCxnSpPr>
          <p:nvPr/>
        </p:nvCxnSpPr>
        <p:spPr>
          <a:xfrm>
            <a:off x="6204349" y="4712625"/>
            <a:ext cx="108012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897514" y="430238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Waiting</a:t>
            </a:r>
            <a:endParaRPr lang="de-DE" dirty="0"/>
          </a:p>
        </p:txBody>
      </p:sp>
      <p:sp>
        <p:nvSpPr>
          <p:cNvPr id="93" name="TextBox 92"/>
          <p:cNvSpPr txBox="1"/>
          <p:nvPr/>
        </p:nvSpPr>
        <p:spPr>
          <a:xfrm>
            <a:off x="6122226" y="430238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Waiting</a:t>
            </a:r>
            <a:endParaRPr lang="de-DE" dirty="0"/>
          </a:p>
        </p:txBody>
      </p:sp>
      <p:sp>
        <p:nvSpPr>
          <p:cNvPr id="94" name="TextBox 93"/>
          <p:cNvSpPr txBox="1"/>
          <p:nvPr/>
        </p:nvSpPr>
        <p:spPr>
          <a:xfrm>
            <a:off x="5412261" y="429309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GC</a:t>
            </a:r>
            <a:endParaRPr lang="de-DE" dirty="0"/>
          </a:p>
        </p:txBody>
      </p:sp>
      <p:sp>
        <p:nvSpPr>
          <p:cNvPr id="119" name="Oval 118"/>
          <p:cNvSpPr/>
          <p:nvPr/>
        </p:nvSpPr>
        <p:spPr>
          <a:xfrm>
            <a:off x="3218287" y="3141158"/>
            <a:ext cx="244410" cy="244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0" name="Straight Arrow Connector 119"/>
          <p:cNvCxnSpPr>
            <a:stCxn id="119" idx="6"/>
            <a:endCxn id="122" idx="2"/>
          </p:cNvCxnSpPr>
          <p:nvPr/>
        </p:nvCxnSpPr>
        <p:spPr>
          <a:xfrm flipV="1">
            <a:off x="3462697" y="3258746"/>
            <a:ext cx="274612" cy="4617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3737309" y="3136541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3" name="Straight Arrow Connector 122"/>
          <p:cNvCxnSpPr>
            <a:stCxn id="122" idx="6"/>
            <a:endCxn id="125" idx="2"/>
          </p:cNvCxnSpPr>
          <p:nvPr/>
        </p:nvCxnSpPr>
        <p:spPr>
          <a:xfrm>
            <a:off x="3981719" y="3258746"/>
            <a:ext cx="357484" cy="461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4339203" y="3141158"/>
            <a:ext cx="244410" cy="244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6" name="Straight Arrow Connector 125"/>
          <p:cNvCxnSpPr>
            <a:stCxn id="125" idx="6"/>
            <a:endCxn id="128" idx="2"/>
          </p:cNvCxnSpPr>
          <p:nvPr/>
        </p:nvCxnSpPr>
        <p:spPr>
          <a:xfrm>
            <a:off x="4583613" y="3263363"/>
            <a:ext cx="239999" cy="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4823612" y="3141158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9" name="Straight Arrow Connector 128"/>
          <p:cNvCxnSpPr>
            <a:stCxn id="128" idx="6"/>
            <a:endCxn id="28" idx="2"/>
          </p:cNvCxnSpPr>
          <p:nvPr/>
        </p:nvCxnSpPr>
        <p:spPr>
          <a:xfrm>
            <a:off x="5068022" y="3263363"/>
            <a:ext cx="255353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/>
          <p:cNvSpPr/>
          <p:nvPr/>
        </p:nvSpPr>
        <p:spPr>
          <a:xfrm>
            <a:off x="5408586" y="5291916"/>
            <a:ext cx="244410" cy="244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0" name="Straight Arrow Connector 149"/>
          <p:cNvCxnSpPr>
            <a:stCxn id="149" idx="6"/>
            <a:endCxn id="152" idx="2"/>
          </p:cNvCxnSpPr>
          <p:nvPr/>
        </p:nvCxnSpPr>
        <p:spPr>
          <a:xfrm>
            <a:off x="5652996" y="5414121"/>
            <a:ext cx="361634" cy="5398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6014630" y="5297314"/>
            <a:ext cx="244410" cy="244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3" name="Straight Arrow Connector 152"/>
          <p:cNvCxnSpPr>
            <a:stCxn id="152" idx="6"/>
            <a:endCxn id="64" idx="2"/>
          </p:cNvCxnSpPr>
          <p:nvPr/>
        </p:nvCxnSpPr>
        <p:spPr>
          <a:xfrm>
            <a:off x="6259040" y="5419519"/>
            <a:ext cx="273929" cy="3894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2460276" y="5920894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1" name="Straight Arrow Connector 160"/>
          <p:cNvCxnSpPr>
            <a:stCxn id="160" idx="6"/>
            <a:endCxn id="162" idx="2"/>
          </p:cNvCxnSpPr>
          <p:nvPr/>
        </p:nvCxnSpPr>
        <p:spPr>
          <a:xfrm flipV="1">
            <a:off x="2704686" y="6029368"/>
            <a:ext cx="961146" cy="1373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3665832" y="5907163"/>
            <a:ext cx="244410" cy="244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3" name="Straight Arrow Connector 162"/>
          <p:cNvCxnSpPr>
            <a:stCxn id="162" idx="6"/>
            <a:endCxn id="166" idx="2"/>
          </p:cNvCxnSpPr>
          <p:nvPr/>
        </p:nvCxnSpPr>
        <p:spPr>
          <a:xfrm flipV="1">
            <a:off x="3910242" y="6018571"/>
            <a:ext cx="1492845" cy="10797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6527470" y="5905658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5" name="Straight Arrow Connector 164"/>
          <p:cNvCxnSpPr>
            <a:stCxn id="164" idx="6"/>
          </p:cNvCxnSpPr>
          <p:nvPr/>
        </p:nvCxnSpPr>
        <p:spPr>
          <a:xfrm>
            <a:off x="6771880" y="6027863"/>
            <a:ext cx="536424" cy="837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5403087" y="5896366"/>
            <a:ext cx="244410" cy="244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7" name="Straight Arrow Connector 166"/>
          <p:cNvCxnSpPr>
            <a:stCxn id="166" idx="6"/>
            <a:endCxn id="168" idx="2"/>
          </p:cNvCxnSpPr>
          <p:nvPr/>
        </p:nvCxnSpPr>
        <p:spPr>
          <a:xfrm>
            <a:off x="5647497" y="6018571"/>
            <a:ext cx="361634" cy="5398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/>
          <p:cNvSpPr/>
          <p:nvPr/>
        </p:nvSpPr>
        <p:spPr>
          <a:xfrm>
            <a:off x="6009131" y="5901764"/>
            <a:ext cx="244410" cy="244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9" name="Straight Arrow Connector 168"/>
          <p:cNvCxnSpPr>
            <a:stCxn id="168" idx="6"/>
            <a:endCxn id="164" idx="2"/>
          </p:cNvCxnSpPr>
          <p:nvPr/>
        </p:nvCxnSpPr>
        <p:spPr>
          <a:xfrm>
            <a:off x="6253541" y="6023969"/>
            <a:ext cx="273929" cy="3894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Oval 175"/>
          <p:cNvSpPr/>
          <p:nvPr/>
        </p:nvSpPr>
        <p:spPr>
          <a:xfrm>
            <a:off x="2411760" y="2589497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7" name="Straight Arrow Connector 176"/>
          <p:cNvCxnSpPr>
            <a:stCxn id="176" idx="6"/>
            <a:endCxn id="182" idx="2"/>
          </p:cNvCxnSpPr>
          <p:nvPr/>
        </p:nvCxnSpPr>
        <p:spPr>
          <a:xfrm>
            <a:off x="2656170" y="2711702"/>
            <a:ext cx="532783" cy="1902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/>
          <p:cNvSpPr/>
          <p:nvPr/>
        </p:nvSpPr>
        <p:spPr>
          <a:xfrm>
            <a:off x="5294041" y="2608526"/>
            <a:ext cx="244410" cy="244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9" name="Straight Arrow Connector 178"/>
          <p:cNvCxnSpPr>
            <a:stCxn id="178" idx="6"/>
            <a:endCxn id="180" idx="2"/>
          </p:cNvCxnSpPr>
          <p:nvPr/>
        </p:nvCxnSpPr>
        <p:spPr>
          <a:xfrm flipV="1">
            <a:off x="5538451" y="2720204"/>
            <a:ext cx="454518" cy="10527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/>
          <p:cNvSpPr/>
          <p:nvPr/>
        </p:nvSpPr>
        <p:spPr>
          <a:xfrm>
            <a:off x="5992969" y="2597999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1" name="Straight Arrow Connector 180"/>
          <p:cNvCxnSpPr>
            <a:stCxn id="180" idx="6"/>
          </p:cNvCxnSpPr>
          <p:nvPr/>
        </p:nvCxnSpPr>
        <p:spPr>
          <a:xfrm>
            <a:off x="6237379" y="2720204"/>
            <a:ext cx="1085619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81"/>
          <p:cNvSpPr/>
          <p:nvPr/>
        </p:nvSpPr>
        <p:spPr>
          <a:xfrm>
            <a:off x="3188953" y="2608526"/>
            <a:ext cx="244410" cy="244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3" name="Straight Arrow Connector 182"/>
          <p:cNvCxnSpPr>
            <a:stCxn id="182" idx="6"/>
            <a:endCxn id="184" idx="2"/>
          </p:cNvCxnSpPr>
          <p:nvPr/>
        </p:nvCxnSpPr>
        <p:spPr>
          <a:xfrm flipV="1">
            <a:off x="3433363" y="2726114"/>
            <a:ext cx="274612" cy="4617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3707975" y="2603909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5" name="Straight Arrow Connector 184"/>
          <p:cNvCxnSpPr>
            <a:stCxn id="184" idx="6"/>
            <a:endCxn id="186" idx="2"/>
          </p:cNvCxnSpPr>
          <p:nvPr/>
        </p:nvCxnSpPr>
        <p:spPr>
          <a:xfrm>
            <a:off x="3952385" y="2726114"/>
            <a:ext cx="357484" cy="461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4309869" y="2608526"/>
            <a:ext cx="244410" cy="244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7" name="Straight Arrow Connector 186"/>
          <p:cNvCxnSpPr>
            <a:stCxn id="186" idx="6"/>
            <a:endCxn id="188" idx="2"/>
          </p:cNvCxnSpPr>
          <p:nvPr/>
        </p:nvCxnSpPr>
        <p:spPr>
          <a:xfrm>
            <a:off x="4554279" y="2730731"/>
            <a:ext cx="239999" cy="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4794278" y="2608526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9" name="Straight Arrow Connector 188"/>
          <p:cNvCxnSpPr>
            <a:stCxn id="188" idx="6"/>
            <a:endCxn id="178" idx="2"/>
          </p:cNvCxnSpPr>
          <p:nvPr/>
        </p:nvCxnSpPr>
        <p:spPr>
          <a:xfrm>
            <a:off x="5038688" y="2730731"/>
            <a:ext cx="255353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2397066" y="1988840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1" name="Straight Arrow Connector 190"/>
          <p:cNvCxnSpPr>
            <a:stCxn id="190" idx="6"/>
            <a:endCxn id="196" idx="2"/>
          </p:cNvCxnSpPr>
          <p:nvPr/>
        </p:nvCxnSpPr>
        <p:spPr>
          <a:xfrm>
            <a:off x="2641476" y="2111045"/>
            <a:ext cx="532783" cy="1902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/>
          <p:cNvSpPr/>
          <p:nvPr/>
        </p:nvSpPr>
        <p:spPr>
          <a:xfrm>
            <a:off x="5279347" y="2007869"/>
            <a:ext cx="244410" cy="244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3" name="Straight Arrow Connector 192"/>
          <p:cNvCxnSpPr>
            <a:stCxn id="192" idx="6"/>
            <a:endCxn id="194" idx="2"/>
          </p:cNvCxnSpPr>
          <p:nvPr/>
        </p:nvCxnSpPr>
        <p:spPr>
          <a:xfrm flipV="1">
            <a:off x="5523757" y="2119547"/>
            <a:ext cx="454518" cy="10527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5978275" y="1997342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5" name="Straight Arrow Connector 194"/>
          <p:cNvCxnSpPr>
            <a:stCxn id="194" idx="6"/>
          </p:cNvCxnSpPr>
          <p:nvPr/>
        </p:nvCxnSpPr>
        <p:spPr>
          <a:xfrm>
            <a:off x="6222685" y="2119547"/>
            <a:ext cx="1085619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>
            <a:off x="3174259" y="2007869"/>
            <a:ext cx="244410" cy="244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7" name="Straight Arrow Connector 196"/>
          <p:cNvCxnSpPr>
            <a:stCxn id="196" idx="6"/>
            <a:endCxn id="198" idx="2"/>
          </p:cNvCxnSpPr>
          <p:nvPr/>
        </p:nvCxnSpPr>
        <p:spPr>
          <a:xfrm flipV="1">
            <a:off x="3418669" y="2125457"/>
            <a:ext cx="274612" cy="4617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3693281" y="2003252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9" name="Straight Arrow Connector 198"/>
          <p:cNvCxnSpPr>
            <a:stCxn id="198" idx="6"/>
            <a:endCxn id="200" idx="2"/>
          </p:cNvCxnSpPr>
          <p:nvPr/>
        </p:nvCxnSpPr>
        <p:spPr>
          <a:xfrm>
            <a:off x="3937691" y="2125457"/>
            <a:ext cx="357484" cy="461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Oval 199"/>
          <p:cNvSpPr/>
          <p:nvPr/>
        </p:nvSpPr>
        <p:spPr>
          <a:xfrm>
            <a:off x="4295175" y="2007869"/>
            <a:ext cx="244410" cy="244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1" name="Straight Arrow Connector 200"/>
          <p:cNvCxnSpPr>
            <a:stCxn id="200" idx="6"/>
            <a:endCxn id="202" idx="2"/>
          </p:cNvCxnSpPr>
          <p:nvPr/>
        </p:nvCxnSpPr>
        <p:spPr>
          <a:xfrm>
            <a:off x="4539585" y="2130074"/>
            <a:ext cx="239999" cy="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Oval 201"/>
          <p:cNvSpPr/>
          <p:nvPr/>
        </p:nvSpPr>
        <p:spPr>
          <a:xfrm>
            <a:off x="4779584" y="2007869"/>
            <a:ext cx="244410" cy="244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3" name="Straight Arrow Connector 202"/>
          <p:cNvCxnSpPr>
            <a:stCxn id="202" idx="6"/>
            <a:endCxn id="192" idx="2"/>
          </p:cNvCxnSpPr>
          <p:nvPr/>
        </p:nvCxnSpPr>
        <p:spPr>
          <a:xfrm>
            <a:off x="5023994" y="2130074"/>
            <a:ext cx="255353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3095363" y="169151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Init</a:t>
            </a:r>
            <a:endParaRPr lang="de-DE" dirty="0"/>
          </a:p>
        </p:txBody>
      </p:sp>
      <p:sp>
        <p:nvSpPr>
          <p:cNvPr id="205" name="Left Brace 204"/>
          <p:cNvSpPr/>
          <p:nvPr/>
        </p:nvSpPr>
        <p:spPr>
          <a:xfrm rot="10800000">
            <a:off x="7574917" y="3809639"/>
            <a:ext cx="288032" cy="1059521"/>
          </a:xfrm>
          <a:prstGeom prst="leftBrace">
            <a:avLst>
              <a:gd name="adj1" fmla="val 34173"/>
              <a:gd name="adj2" fmla="val 4950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6" name="Left Brace 205"/>
          <p:cNvSpPr/>
          <p:nvPr/>
        </p:nvSpPr>
        <p:spPr>
          <a:xfrm rot="10800000">
            <a:off x="7596336" y="5157192"/>
            <a:ext cx="288032" cy="1059521"/>
          </a:xfrm>
          <a:prstGeom prst="leftBrace">
            <a:avLst>
              <a:gd name="adj1" fmla="val 34173"/>
              <a:gd name="adj2" fmla="val 4950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7" name="TextBox 206"/>
          <p:cNvSpPr txBox="1"/>
          <p:nvPr/>
        </p:nvSpPr>
        <p:spPr>
          <a:xfrm>
            <a:off x="7936897" y="414908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GC 0/1</a:t>
            </a:r>
            <a:endParaRPr lang="de-DE" dirty="0"/>
          </a:p>
        </p:txBody>
      </p:sp>
      <p:sp>
        <p:nvSpPr>
          <p:cNvPr id="208" name="TextBox 207"/>
          <p:cNvSpPr txBox="1"/>
          <p:nvPr/>
        </p:nvSpPr>
        <p:spPr>
          <a:xfrm>
            <a:off x="7936897" y="550794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GC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5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Garbage Collector Notifications in .net 4.0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de-DE" dirty="0" smtClean="0"/>
              <a:t>Disable Concurrent GC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chemeClr val="accent1"/>
                </a:solidFill>
              </a:rPr>
              <a:t>&lt;configuration&gt; </a:t>
            </a:r>
            <a:endParaRPr lang="de-DE" sz="1800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de-DE" sz="1800" dirty="0">
                <a:solidFill>
                  <a:schemeClr val="accent1"/>
                </a:solidFill>
              </a:rPr>
              <a:t>	</a:t>
            </a:r>
            <a:r>
              <a:rPr lang="de-DE" sz="1800" dirty="0" smtClean="0">
                <a:solidFill>
                  <a:schemeClr val="accent1"/>
                </a:solidFill>
              </a:rPr>
              <a:t>&lt;</a:t>
            </a:r>
            <a:r>
              <a:rPr lang="de-DE" sz="1800" dirty="0">
                <a:solidFill>
                  <a:schemeClr val="accent1"/>
                </a:solidFill>
              </a:rPr>
              <a:t>runtime&gt; </a:t>
            </a:r>
            <a:endParaRPr lang="de-DE" sz="1800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de-DE" sz="1800" dirty="0">
                <a:solidFill>
                  <a:schemeClr val="accent1"/>
                </a:solidFill>
              </a:rPr>
              <a:t>		</a:t>
            </a:r>
            <a:r>
              <a:rPr lang="de-DE" sz="1800" dirty="0" smtClean="0"/>
              <a:t>&lt;</a:t>
            </a:r>
            <a:r>
              <a:rPr lang="de-DE" sz="1800" dirty="0"/>
              <a:t>gcConcurrent enabled="false"/&gt; </a:t>
            </a:r>
            <a:r>
              <a:rPr lang="de-DE" sz="1800" dirty="0" smtClean="0">
                <a:solidFill>
                  <a:schemeClr val="accent1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chemeClr val="accent1"/>
                </a:solidFill>
              </a:rPr>
              <a:t>	</a:t>
            </a:r>
            <a:r>
              <a:rPr lang="de-DE" sz="1800" dirty="0" smtClean="0">
                <a:solidFill>
                  <a:schemeClr val="accent1"/>
                </a:solidFill>
              </a:rPr>
              <a:t>&lt;/</a:t>
            </a:r>
            <a:r>
              <a:rPr lang="de-DE" sz="1800" dirty="0">
                <a:solidFill>
                  <a:schemeClr val="accent1"/>
                </a:solidFill>
              </a:rPr>
              <a:t>runtime&gt; </a:t>
            </a:r>
            <a:endParaRPr lang="de-DE" sz="1800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de-DE" sz="1800" dirty="0" smtClean="0">
                <a:solidFill>
                  <a:schemeClr val="accent1"/>
                </a:solidFill>
              </a:rPr>
              <a:t>&lt;/</a:t>
            </a:r>
            <a:r>
              <a:rPr lang="de-DE" sz="1800" dirty="0">
                <a:solidFill>
                  <a:schemeClr val="accent1"/>
                </a:solidFill>
              </a:rPr>
              <a:t>configuration</a:t>
            </a:r>
            <a:r>
              <a:rPr lang="de-DE" sz="1800" dirty="0" smtClean="0">
                <a:solidFill>
                  <a:schemeClr val="accent1"/>
                </a:solidFill>
              </a:rPr>
              <a:t>&gt;</a:t>
            </a:r>
          </a:p>
          <a:p>
            <a:pPr marL="457200" lvl="1" indent="0">
              <a:buNone/>
            </a:pPr>
            <a:endParaRPr lang="de-DE" sz="1800" dirty="0" smtClean="0">
              <a:solidFill>
                <a:schemeClr val="accent1"/>
              </a:solidFill>
            </a:endParaRPr>
          </a:p>
          <a:p>
            <a:pPr marL="514350" indent="-457200"/>
            <a:r>
              <a:rPr lang="de-DE" dirty="0" smtClean="0"/>
              <a:t> RegisterForFullGCNotification</a:t>
            </a:r>
          </a:p>
          <a:p>
            <a:pPr marL="914400" lvl="1" indent="-457200"/>
            <a:r>
              <a:rPr lang="de-DE" dirty="0" smtClean="0"/>
              <a:t>Registers for:</a:t>
            </a:r>
          </a:p>
          <a:p>
            <a:pPr marL="1314450" lvl="2" indent="-457200"/>
            <a:r>
              <a:rPr lang="de-DE" dirty="0" smtClean="0"/>
              <a:t>WaitForFullGC Approach</a:t>
            </a:r>
          </a:p>
          <a:p>
            <a:pPr marL="1314450" lvl="2" indent="-457200"/>
            <a:r>
              <a:rPr lang="de-DE" dirty="0" smtClean="0"/>
              <a:t>WaitForFullGCComplete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7124810" y="1774557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de-DE" dirty="0" smtClean="0"/>
              <a:t>Client Mode</a:t>
            </a:r>
          </a:p>
        </p:txBody>
      </p:sp>
      <p:sp>
        <p:nvSpPr>
          <p:cNvPr id="6" name="Arc 17"/>
          <p:cNvSpPr/>
          <p:nvPr/>
        </p:nvSpPr>
        <p:spPr>
          <a:xfrm rot="20734256" flipV="1">
            <a:off x="4927882" y="1561722"/>
            <a:ext cx="2168556" cy="819099"/>
          </a:xfrm>
          <a:custGeom>
            <a:avLst/>
            <a:gdLst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2" fmla="*/ 212076 w 424151"/>
              <a:gd name="connsiteY2" fmla="*/ 22860 h 45719"/>
              <a:gd name="connsiteX3" fmla="*/ 212076 w 424151"/>
              <a:gd name="connsiteY3" fmla="*/ 0 h 45719"/>
              <a:gd name="connsiteX0" fmla="*/ 212076 w 424151"/>
              <a:gd name="connsiteY0" fmla="*/ 0 h 45719"/>
              <a:gd name="connsiteX1" fmla="*/ 424152 w 424151"/>
              <a:gd name="connsiteY1" fmla="*/ 22860 h 45719"/>
              <a:gd name="connsiteX0" fmla="*/ 0 w 541685"/>
              <a:gd name="connsiteY0" fmla="*/ 0 h 54758"/>
              <a:gd name="connsiteX1" fmla="*/ 212076 w 541685"/>
              <a:gd name="connsiteY1" fmla="*/ 22860 h 54758"/>
              <a:gd name="connsiteX2" fmla="*/ 0 w 541685"/>
              <a:gd name="connsiteY2" fmla="*/ 22860 h 54758"/>
              <a:gd name="connsiteX3" fmla="*/ 0 w 541685"/>
              <a:gd name="connsiteY3" fmla="*/ 0 h 54758"/>
              <a:gd name="connsiteX0" fmla="*/ 0 w 541685"/>
              <a:gd name="connsiteY0" fmla="*/ 0 h 54758"/>
              <a:gd name="connsiteX1" fmla="*/ 541685 w 541685"/>
              <a:gd name="connsiteY1" fmla="*/ 54758 h 54758"/>
              <a:gd name="connsiteX0" fmla="*/ 85060 w 626745"/>
              <a:gd name="connsiteY0" fmla="*/ 0 h 54758"/>
              <a:gd name="connsiteX1" fmla="*/ 297136 w 626745"/>
              <a:gd name="connsiteY1" fmla="*/ 22860 h 54758"/>
              <a:gd name="connsiteX2" fmla="*/ 85060 w 626745"/>
              <a:gd name="connsiteY2" fmla="*/ 22860 h 54758"/>
              <a:gd name="connsiteX3" fmla="*/ 85060 w 626745"/>
              <a:gd name="connsiteY3" fmla="*/ 0 h 54758"/>
              <a:gd name="connsiteX0" fmla="*/ 0 w 626745"/>
              <a:gd name="connsiteY0" fmla="*/ 21265 h 54758"/>
              <a:gd name="connsiteX1" fmla="*/ 626745 w 626745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312199 w 853884"/>
              <a:gd name="connsiteY0" fmla="*/ 0 h 54758"/>
              <a:gd name="connsiteX1" fmla="*/ 524275 w 853884"/>
              <a:gd name="connsiteY1" fmla="*/ 22860 h 54758"/>
              <a:gd name="connsiteX2" fmla="*/ 312199 w 853884"/>
              <a:gd name="connsiteY2" fmla="*/ 22860 h 54758"/>
              <a:gd name="connsiteX3" fmla="*/ 312199 w 853884"/>
              <a:gd name="connsiteY3" fmla="*/ 0 h 54758"/>
              <a:gd name="connsiteX0" fmla="*/ 0 w 853884"/>
              <a:gd name="connsiteY0" fmla="*/ 50654 h 54758"/>
              <a:gd name="connsiteX1" fmla="*/ 853884 w 853884"/>
              <a:gd name="connsiteY1" fmla="*/ 54758 h 54758"/>
              <a:gd name="connsiteX0" fmla="*/ 554933 w 1096618"/>
              <a:gd name="connsiteY0" fmla="*/ 0 h 97987"/>
              <a:gd name="connsiteX1" fmla="*/ 767009 w 1096618"/>
              <a:gd name="connsiteY1" fmla="*/ 22860 h 97987"/>
              <a:gd name="connsiteX2" fmla="*/ 554933 w 1096618"/>
              <a:gd name="connsiteY2" fmla="*/ 22860 h 97987"/>
              <a:gd name="connsiteX3" fmla="*/ 554933 w 1096618"/>
              <a:gd name="connsiteY3" fmla="*/ 0 h 97987"/>
              <a:gd name="connsiteX0" fmla="*/ 0 w 1096618"/>
              <a:gd name="connsiteY0" fmla="*/ 97987 h 97987"/>
              <a:gd name="connsiteX1" fmla="*/ 1096618 w 1096618"/>
              <a:gd name="connsiteY1" fmla="*/ 54758 h 97987"/>
              <a:gd name="connsiteX0" fmla="*/ 387284 w 928969"/>
              <a:gd name="connsiteY0" fmla="*/ 0 h 470489"/>
              <a:gd name="connsiteX1" fmla="*/ 599360 w 928969"/>
              <a:gd name="connsiteY1" fmla="*/ 22860 h 470489"/>
              <a:gd name="connsiteX2" fmla="*/ 387284 w 928969"/>
              <a:gd name="connsiteY2" fmla="*/ 22860 h 470489"/>
              <a:gd name="connsiteX3" fmla="*/ 387284 w 928969"/>
              <a:gd name="connsiteY3" fmla="*/ 0 h 470489"/>
              <a:gd name="connsiteX0" fmla="*/ 0 w 928969"/>
              <a:gd name="connsiteY0" fmla="*/ 470489 h 470489"/>
              <a:gd name="connsiteX1" fmla="*/ 928969 w 928969"/>
              <a:gd name="connsiteY1" fmla="*/ 54758 h 47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8969" h="470489" stroke="0" extrusionOk="0">
                <a:moveTo>
                  <a:pt x="387284" y="0"/>
                </a:moveTo>
                <a:cubicBezTo>
                  <a:pt x="504410" y="0"/>
                  <a:pt x="599360" y="10235"/>
                  <a:pt x="599360" y="22860"/>
                </a:cubicBezTo>
                <a:lnTo>
                  <a:pt x="387284" y="22860"/>
                </a:lnTo>
                <a:lnTo>
                  <a:pt x="387284" y="0"/>
                </a:lnTo>
                <a:close/>
              </a:path>
              <a:path w="928969" h="470489" fill="none">
                <a:moveTo>
                  <a:pt x="0" y="470489"/>
                </a:moveTo>
                <a:cubicBezTo>
                  <a:pt x="328767" y="428319"/>
                  <a:pt x="644341" y="53390"/>
                  <a:pt x="928969" y="54758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9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gibts neues in GC Iteration 4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5"/>
            <a:ext cx="82296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dirty="0"/>
              <a:t>http://msdn.microsoft.com/de-de/library/0xy59wtx.aspx</a:t>
            </a:r>
          </a:p>
        </p:txBody>
      </p:sp>
    </p:spTree>
    <p:extLst>
      <p:ext uri="{BB962C8B-B14F-4D97-AF65-F5344CB8AC3E}">
        <p14:creationId xmlns:p14="http://schemas.microsoft.com/office/powerpoint/2010/main" val="20570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6141" y="1267508"/>
            <a:ext cx="5400600" cy="3861191"/>
            <a:chOff x="3097126" y="1998330"/>
            <a:chExt cx="4316095" cy="3138488"/>
          </a:xfrm>
        </p:grpSpPr>
        <p:grpSp>
          <p:nvGrpSpPr>
            <p:cNvPr id="5" name="DialogBox"/>
            <p:cNvGrpSpPr/>
            <p:nvPr>
              <p:custDataLst>
                <p:custData r:id="rId1"/>
              </p:custDataLst>
            </p:nvPr>
          </p:nvGrpSpPr>
          <p:grpSpPr>
            <a:xfrm>
              <a:off x="3097126" y="1998330"/>
              <a:ext cx="4316095" cy="3138488"/>
              <a:chOff x="2894330" y="2786062"/>
              <a:chExt cx="4316095" cy="313848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894330" y="2786062"/>
                <a:ext cx="4316095" cy="3138488"/>
                <a:chOff x="2161590" y="511099"/>
                <a:chExt cx="4316095" cy="3138488"/>
              </a:xfrm>
            </p:grpSpPr>
            <p:sp>
              <p:nvSpPr>
                <p:cNvPr id="24" name="Content"/>
                <p:cNvSpPr/>
                <p:nvPr/>
              </p:nvSpPr>
              <p:spPr>
                <a:xfrm>
                  <a:off x="2161590" y="511099"/>
                  <a:ext cx="4316095" cy="3138488"/>
                </a:xfrm>
                <a:prstGeom prst="roundRect">
                  <a:avLst>
                    <a:gd name="adj" fmla="val 1028"/>
                  </a:avLst>
                </a:prstGeom>
                <a:solidFill>
                  <a:schemeClr val="accent1"/>
                </a:solidFill>
                <a:ln w="3175" cap="flat" cmpd="sng" algn="ctr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effectLst/>
              </p:spPr>
              <p:txBody>
                <a:bodyPr rtlCol="0" anchor="t"/>
                <a:lstStyle/>
                <a:p>
                  <a:r>
                    <a:rPr lang="en-US" sz="1200" kern="0" dirty="0" smtClean="0">
                      <a:solidFill>
                        <a:srgbClr val="FFFFFF"/>
                      </a:solidFill>
                      <a:latin typeface="Segoe UI"/>
                    </a:rPr>
                    <a:t>Summary</a:t>
                  </a:r>
                  <a:endParaRPr lang="en-US" sz="1200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25" name="InnerArea"/>
                <p:cNvSpPr/>
                <p:nvPr/>
              </p:nvSpPr>
              <p:spPr>
                <a:xfrm>
                  <a:off x="2222671" y="806374"/>
                  <a:ext cx="4198168" cy="2763203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Minimize - Maximize - Close"/>
              <p:cNvGrpSpPr/>
              <p:nvPr/>
            </p:nvGrpSpPr>
            <p:grpSpPr>
              <a:xfrm>
                <a:off x="7039162" y="2903682"/>
                <a:ext cx="70774" cy="76200"/>
                <a:chOff x="9661395" y="156988"/>
                <a:chExt cx="70774" cy="76200"/>
              </a:xfrm>
            </p:grpSpPr>
            <p:cxnSp>
              <p:nvCxnSpPr>
                <p:cNvPr id="22" name="X2"/>
                <p:cNvCxnSpPr/>
                <p:nvPr/>
              </p:nvCxnSpPr>
              <p:spPr>
                <a:xfrm>
                  <a:off x="9661396" y="156988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  <p:cxnSp>
              <p:nvCxnSpPr>
                <p:cNvPr id="23" name="X1"/>
                <p:cNvCxnSpPr/>
                <p:nvPr/>
              </p:nvCxnSpPr>
              <p:spPr>
                <a:xfrm flipH="1">
                  <a:off x="9661395" y="156988"/>
                  <a:ext cx="70773" cy="7620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rgbClr val="4F81BD"/>
                </a:lnRef>
                <a:fillRef idx="0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</p:cxnSp>
          </p:grpSp>
        </p:grpSp>
        <p:pic>
          <p:nvPicPr>
            <p:cNvPr id="6" name="StreetMap"/>
            <p:cNvPicPr>
              <a:picLocks noChangeAspect="1" noChangeArrowheads="1"/>
            </p:cNvPicPr>
            <p:nvPr>
              <p:custDataLst>
                <p:custData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421" y="2560472"/>
              <a:ext cx="2370137" cy="2366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grpSp>
          <p:nvGrpSpPr>
            <p:cNvPr id="7" name="MapMarker"/>
            <p:cNvGrpSpPr>
              <a:grpSpLocks noChangeAspect="1"/>
            </p:cNvGrpSpPr>
            <p:nvPr>
              <p:custDataLst>
                <p:custData r:id="rId3"/>
              </p:custDataLst>
            </p:nvPr>
          </p:nvGrpSpPr>
          <p:grpSpPr>
            <a:xfrm>
              <a:off x="3645844" y="4204439"/>
              <a:ext cx="287705" cy="287705"/>
              <a:chOff x="3669395" y="3536182"/>
              <a:chExt cx="287705" cy="287705"/>
            </a:xfrm>
          </p:grpSpPr>
          <p:sp>
            <p:nvSpPr>
              <p:cNvPr id="18" name="Teardrop 17"/>
              <p:cNvSpPr>
                <a:spLocks noChangeAspect="1"/>
              </p:cNvSpPr>
              <p:nvPr/>
            </p:nvSpPr>
            <p:spPr>
              <a:xfrm rot="8100000">
                <a:off x="3669395" y="3536182"/>
                <a:ext cx="287705" cy="287705"/>
              </a:xfrm>
              <a:prstGeom prst="teardrop">
                <a:avLst>
                  <a:gd name="adj" fmla="val 152462"/>
                </a:avLst>
              </a:prstGeom>
              <a:solidFill>
                <a:srgbClr val="FFFFFF">
                  <a:lumMod val="95000"/>
                </a:srgbClr>
              </a:solidFill>
              <a:ln w="317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3703757" y="3568747"/>
                <a:ext cx="218980" cy="218980"/>
              </a:xfrm>
              <a:prstGeom prst="ellips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50" kern="0" noProof="0" dirty="0">
                    <a:solidFill>
                      <a:srgbClr val="FFFFFF"/>
                    </a:solidFill>
                    <a:latin typeface="Segoe UI"/>
                  </a:rPr>
                  <a:t>1</a:t>
                </a:r>
                <a:endParaRPr kumimoji="0" lang="en-US" sz="105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MapMarker"/>
            <p:cNvGrpSpPr>
              <a:grpSpLocks noChangeAspect="1"/>
            </p:cNvGrpSpPr>
            <p:nvPr>
              <p:custDataLst>
                <p:custData r:id="rId4"/>
              </p:custDataLst>
            </p:nvPr>
          </p:nvGrpSpPr>
          <p:grpSpPr>
            <a:xfrm>
              <a:off x="5532681" y="3548544"/>
              <a:ext cx="287705" cy="287705"/>
              <a:chOff x="3669395" y="3536182"/>
              <a:chExt cx="287705" cy="287705"/>
            </a:xfrm>
          </p:grpSpPr>
          <p:sp>
            <p:nvSpPr>
              <p:cNvPr id="16" name="Teardrop 15"/>
              <p:cNvSpPr>
                <a:spLocks noChangeAspect="1"/>
              </p:cNvSpPr>
              <p:nvPr/>
            </p:nvSpPr>
            <p:spPr>
              <a:xfrm rot="8100000">
                <a:off x="3669395" y="3536182"/>
                <a:ext cx="287705" cy="287705"/>
              </a:xfrm>
              <a:prstGeom prst="teardrop">
                <a:avLst>
                  <a:gd name="adj" fmla="val 152462"/>
                </a:avLst>
              </a:prstGeom>
              <a:solidFill>
                <a:srgbClr val="FFFFFF">
                  <a:lumMod val="95000"/>
                </a:srgbClr>
              </a:solidFill>
              <a:ln w="317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3703757" y="3568747"/>
                <a:ext cx="218980" cy="218980"/>
              </a:xfrm>
              <a:prstGeom prst="ellips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50" kern="0" noProof="0" dirty="0">
                    <a:solidFill>
                      <a:srgbClr val="FFFFFF"/>
                    </a:solidFill>
                    <a:latin typeface="Segoe UI"/>
                  </a:rPr>
                  <a:t>2</a:t>
                </a:r>
                <a:endParaRPr kumimoji="0" lang="en-US" sz="105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MapMarker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4159655" y="2970363"/>
              <a:ext cx="287705" cy="287705"/>
              <a:chOff x="3669395" y="3536182"/>
              <a:chExt cx="287705" cy="287705"/>
            </a:xfrm>
          </p:grpSpPr>
          <p:sp>
            <p:nvSpPr>
              <p:cNvPr id="14" name="Teardrop 13"/>
              <p:cNvSpPr>
                <a:spLocks noChangeAspect="1"/>
              </p:cNvSpPr>
              <p:nvPr/>
            </p:nvSpPr>
            <p:spPr>
              <a:xfrm rot="8100000">
                <a:off x="3669395" y="3536182"/>
                <a:ext cx="287705" cy="287705"/>
              </a:xfrm>
              <a:prstGeom prst="teardrop">
                <a:avLst>
                  <a:gd name="adj" fmla="val 152462"/>
                </a:avLst>
              </a:prstGeom>
              <a:solidFill>
                <a:srgbClr val="FFFFFF">
                  <a:lumMod val="95000"/>
                </a:srgbClr>
              </a:solidFill>
              <a:ln w="317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3703757" y="3568747"/>
                <a:ext cx="218980" cy="218980"/>
              </a:xfrm>
              <a:prstGeom prst="ellips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0" name="MapMarker"/>
            <p:cNvGrpSpPr>
              <a:grpSpLocks noChangeAspect="1"/>
            </p:cNvGrpSpPr>
            <p:nvPr>
              <p:custDataLst>
                <p:custData r:id="rId6"/>
              </p:custDataLst>
            </p:nvPr>
          </p:nvGrpSpPr>
          <p:grpSpPr>
            <a:xfrm>
              <a:off x="6264356" y="2743101"/>
              <a:ext cx="287705" cy="287705"/>
              <a:chOff x="3669395" y="3536182"/>
              <a:chExt cx="287705" cy="287705"/>
            </a:xfrm>
          </p:grpSpPr>
          <p:sp>
            <p:nvSpPr>
              <p:cNvPr id="12" name="Teardrop 11"/>
              <p:cNvSpPr>
                <a:spLocks noChangeAspect="1"/>
              </p:cNvSpPr>
              <p:nvPr/>
            </p:nvSpPr>
            <p:spPr>
              <a:xfrm rot="8100000">
                <a:off x="3669395" y="3536182"/>
                <a:ext cx="287705" cy="287705"/>
              </a:xfrm>
              <a:prstGeom prst="teardrop">
                <a:avLst>
                  <a:gd name="adj" fmla="val 152462"/>
                </a:avLst>
              </a:prstGeom>
              <a:solidFill>
                <a:srgbClr val="FFFFFF">
                  <a:lumMod val="95000"/>
                </a:srgbClr>
              </a:solidFill>
              <a:ln w="317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3703757" y="3568747"/>
                <a:ext cx="218980" cy="218980"/>
              </a:xfrm>
              <a:prstGeom prst="ellips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4</a:t>
                </a: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3604675" y="3198246"/>
              <a:ext cx="2947386" cy="1473694"/>
            </a:xfrm>
            <a:custGeom>
              <a:avLst/>
              <a:gdLst>
                <a:gd name="connsiteX0" fmla="*/ 0 w 2947386"/>
                <a:gd name="connsiteY0" fmla="*/ 1473694 h 1473694"/>
                <a:gd name="connsiteX1" fmla="*/ 2183906 w 2947386"/>
                <a:gd name="connsiteY1" fmla="*/ 958789 h 1473694"/>
                <a:gd name="connsiteX2" fmla="*/ 701335 w 2947386"/>
                <a:gd name="connsiteY2" fmla="*/ 221942 h 1473694"/>
                <a:gd name="connsiteX3" fmla="*/ 2947386 w 2947386"/>
                <a:gd name="connsiteY3" fmla="*/ 0 h 147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7386" h="1473694">
                  <a:moveTo>
                    <a:pt x="0" y="1473694"/>
                  </a:moveTo>
                  <a:cubicBezTo>
                    <a:pt x="1033508" y="1320554"/>
                    <a:pt x="2067017" y="1167414"/>
                    <a:pt x="2183906" y="958789"/>
                  </a:cubicBezTo>
                  <a:cubicBezTo>
                    <a:pt x="2300795" y="750164"/>
                    <a:pt x="574088" y="381740"/>
                    <a:pt x="701335" y="221942"/>
                  </a:cubicBezTo>
                  <a:cubicBezTo>
                    <a:pt x="828582" y="62144"/>
                    <a:pt x="1887984" y="31072"/>
                    <a:pt x="29473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348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364088" y="4653136"/>
            <a:ext cx="2952328" cy="864096"/>
            <a:chOff x="5364088" y="4581128"/>
            <a:chExt cx="2952328" cy="864096"/>
          </a:xfrm>
        </p:grpSpPr>
        <p:sp>
          <p:nvSpPr>
            <p:cNvPr id="30" name="Flowchart: Alternate Process 29"/>
            <p:cNvSpPr/>
            <p:nvPr/>
          </p:nvSpPr>
          <p:spPr>
            <a:xfrm>
              <a:off x="5364088" y="4581128"/>
              <a:ext cx="2952328" cy="864096"/>
            </a:xfrm>
            <a:prstGeom prst="flowChartAlternateProcess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2" name="Picture 2" descr="C:\Users\t-dantay\Documents\First24\arrowsimple1.png"/>
            <p:cNvPicPr>
              <a:picLocks noChangeAspect="1" noChangeArrowheads="1"/>
            </p:cNvPicPr>
            <p:nvPr>
              <p:custDataLst>
                <p:custData r:id="rId7"/>
              </p:custDataLst>
            </p:nvPr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528" y="4925533"/>
              <a:ext cx="2286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Quick Reminder</a:t>
            </a:r>
            <a:endParaRPr lang="de-DE" dirty="0"/>
          </a:p>
        </p:txBody>
      </p:sp>
      <p:grpSp>
        <p:nvGrpSpPr>
          <p:cNvPr id="16" name="Group 15"/>
          <p:cNvGrpSpPr/>
          <p:nvPr/>
        </p:nvGrpSpPr>
        <p:grpSpPr>
          <a:xfrm>
            <a:off x="2546897" y="1412776"/>
            <a:ext cx="4185343" cy="4680520"/>
            <a:chOff x="2546897" y="1412776"/>
            <a:chExt cx="4185343" cy="4680520"/>
          </a:xfrm>
        </p:grpSpPr>
        <p:sp>
          <p:nvSpPr>
            <p:cNvPr id="45" name="Rectangle 44"/>
            <p:cNvSpPr/>
            <p:nvPr/>
          </p:nvSpPr>
          <p:spPr>
            <a:xfrm>
              <a:off x="2546897" y="4797152"/>
              <a:ext cx="4185343" cy="12961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dirty="0" smtClean="0"/>
                <a:t>CLR</a:t>
              </a:r>
            </a:p>
            <a:p>
              <a:pPr algn="ctr"/>
              <a:endParaRPr lang="de-DE" sz="4000" dirty="0" smtClean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546898" y="1412776"/>
              <a:ext cx="4185342" cy="3311627"/>
              <a:chOff x="1331640" y="1526434"/>
              <a:chExt cx="4185342" cy="3311627"/>
            </a:xfrm>
          </p:grpSpPr>
          <p:grpSp>
            <p:nvGrpSpPr>
              <p:cNvPr id="4" name="Window"/>
              <p:cNvGrpSpPr/>
              <p:nvPr>
                <p:custDataLst>
                  <p:custData r:id="rId4"/>
                </p:custDataLst>
              </p:nvPr>
            </p:nvGrpSpPr>
            <p:grpSpPr>
              <a:xfrm>
                <a:off x="1331640" y="1526434"/>
                <a:ext cx="4185342" cy="3311627"/>
                <a:chOff x="0" y="-75031"/>
                <a:chExt cx="9144000" cy="6933031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0" y="-75031"/>
                  <a:ext cx="9144000" cy="6933031"/>
                  <a:chOff x="0" y="-75031"/>
                  <a:chExt cx="9144000" cy="6933031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3175" cap="flat" cmpd="sng" algn="ctr">
                    <a:solidFill>
                      <a:srgbClr val="000000">
                        <a:lumMod val="50000"/>
                        <a:lumOff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sz="800" kern="0">
                      <a:solidFill>
                        <a:prstClr val="white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6200" y="309484"/>
                    <a:ext cx="8991600" cy="64377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rgbClr val="000000">
                        <a:lumMod val="50000"/>
                        <a:lumOff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sz="800" kern="0">
                      <a:solidFill>
                        <a:prstClr val="white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5" name="WindowTitle"/>
                  <p:cNvSpPr txBox="1"/>
                  <p:nvPr/>
                </p:nvSpPr>
                <p:spPr>
                  <a:xfrm>
                    <a:off x="240976" y="-75031"/>
                    <a:ext cx="2361876" cy="466368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18288" rIns="91440" bIns="27432" rtlCol="0" anchor="ctr" anchorCtr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prstClr val="white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rPr>
                      <a:t>My App</a:t>
                    </a:r>
                    <a:r>
                      <a:rPr lang="en-US" sz="1100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rPr>
                      <a:t>lication</a:t>
                    </a:r>
                  </a:p>
                </p:txBody>
              </p:sp>
            </p:grpSp>
            <p:grpSp>
              <p:nvGrpSpPr>
                <p:cNvPr id="6" name="Minimize - Maximize - Close"/>
                <p:cNvGrpSpPr/>
                <p:nvPr/>
              </p:nvGrpSpPr>
              <p:grpSpPr>
                <a:xfrm>
                  <a:off x="8632311" y="92599"/>
                  <a:ext cx="384527" cy="78032"/>
                  <a:chOff x="9347642" y="131588"/>
                  <a:chExt cx="384527" cy="78032"/>
                </a:xfrm>
              </p:grpSpPr>
              <p:cxnSp>
                <p:nvCxnSpPr>
                  <p:cNvPr id="8" name="Line"/>
                  <p:cNvCxnSpPr/>
                  <p:nvPr/>
                </p:nvCxnSpPr>
                <p:spPr>
                  <a:xfrm>
                    <a:off x="9661396" y="131588"/>
                    <a:ext cx="70773" cy="762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rgbClr val="4F81BD"/>
                  </a:lnRef>
                  <a:fillRef idx="0">
                    <a:srgbClr val="4F81BD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</p:cxnSp>
              <p:cxnSp>
                <p:nvCxnSpPr>
                  <p:cNvPr id="9" name="Line"/>
                  <p:cNvCxnSpPr/>
                  <p:nvPr/>
                </p:nvCxnSpPr>
                <p:spPr>
                  <a:xfrm flipH="1">
                    <a:off x="9661395" y="131588"/>
                    <a:ext cx="70773" cy="762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rgbClr val="4F81BD"/>
                  </a:lnRef>
                  <a:fillRef idx="0">
                    <a:srgbClr val="4F81BD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</p:cxnSp>
              <p:sp>
                <p:nvSpPr>
                  <p:cNvPr id="10" name="Line"/>
                  <p:cNvSpPr/>
                  <p:nvPr/>
                </p:nvSpPr>
                <p:spPr>
                  <a:xfrm rot="10800000" flipV="1">
                    <a:off x="9499472" y="143255"/>
                    <a:ext cx="91440" cy="9144"/>
                  </a:xfrm>
                  <a:prstGeom prst="rect">
                    <a:avLst/>
                  </a:prstGeom>
                  <a:solidFill>
                    <a:srgbClr val="919191"/>
                  </a:solidFill>
                  <a:ln w="3175">
                    <a:solidFill>
                      <a:srgbClr val="FFFFFF"/>
                    </a:solidFill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001">
                    <a:srgbClr val="000000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" name="Line"/>
                  <p:cNvSpPr/>
                  <p:nvPr/>
                </p:nvSpPr>
                <p:spPr>
                  <a:xfrm rot="10800000" flipV="1">
                    <a:off x="9498658" y="135261"/>
                    <a:ext cx="91440" cy="72527"/>
                  </a:xfrm>
                  <a:prstGeom prst="rect">
                    <a:avLst/>
                  </a:pr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001">
                    <a:srgbClr val="000000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" name="Line"/>
                  <p:cNvSpPr/>
                  <p:nvPr/>
                </p:nvSpPr>
                <p:spPr>
                  <a:xfrm rot="10800000" flipV="1">
                    <a:off x="9347642" y="200476"/>
                    <a:ext cx="91440" cy="9144"/>
                  </a:xfrm>
                  <a:prstGeom prst="rect">
                    <a:avLst/>
                  </a:prstGeom>
                  <a:solidFill>
                    <a:srgbClr val="919191"/>
                  </a:solidFill>
                  <a:ln w="3175">
                    <a:solidFill>
                      <a:srgbClr val="FFFFFF"/>
                    </a:solidFill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001">
                    <a:srgbClr val="000000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7" name="Oval 6"/>
                <p:cNvSpPr/>
                <p:nvPr/>
              </p:nvSpPr>
              <p:spPr>
                <a:xfrm>
                  <a:off x="83477" y="80065"/>
                  <a:ext cx="145536" cy="150875"/>
                </a:xfrm>
                <a:prstGeom prst="ellipse">
                  <a:avLst/>
                </a:prstGeom>
                <a:gradFill flip="none" rotWithShape="1">
                  <a:gsLst>
                    <a:gs pos="91000">
                      <a:srgbClr val="FFFFFF">
                        <a:lumMod val="85000"/>
                      </a:srgbClr>
                    </a:gs>
                    <a:gs pos="36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5400000" scaled="0"/>
                  <a:tileRect/>
                </a:gradFill>
                <a:ln w="3175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lIns="97531" tIns="48766" rIns="97531" bIns="48766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3" name="Content"/>
              <p:cNvSpPr/>
              <p:nvPr>
                <p:custDataLst>
                  <p:custData r:id="rId5"/>
                </p:custDataLst>
              </p:nvPr>
            </p:nvSpPr>
            <p:spPr>
              <a:xfrm>
                <a:off x="4025164" y="1903893"/>
                <a:ext cx="1090293" cy="1090293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Target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6312" y="1990448"/>
                <a:ext cx="413516" cy="41351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9089" y="2403964"/>
                <a:ext cx="360039" cy="360039"/>
              </a:xfrm>
              <a:prstGeom prst="rect">
                <a:avLst/>
              </a:prstGeom>
            </p:spPr>
          </p:pic>
          <p:pic>
            <p:nvPicPr>
              <p:cNvPr id="1028" name="Picture 4" descr="D:\Images\icons\icons\light\appbar.ie.pn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829" y="1879832"/>
                <a:ext cx="569207" cy="569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Content"/>
              <p:cNvSpPr txBox="1"/>
              <p:nvPr>
                <p:custDataLst>
                  <p:custData r:id="rId6"/>
                </p:custDataLst>
              </p:nvPr>
            </p:nvSpPr>
            <p:spPr>
              <a:xfrm>
                <a:off x="1549924" y="3268582"/>
                <a:ext cx="3774704" cy="138455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/>
                <a:r>
                  <a:rPr lang="en-US" sz="16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WCF</a:t>
                </a:r>
                <a:r>
                  <a:rPr lang="en-US" sz="9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</a:t>
                </a:r>
                <a:r>
                  <a:rPr lang="en-US" sz="1100" dirty="0" err="1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WinForms</a:t>
                </a:r>
                <a:r>
                  <a:rPr lang="en-US" sz="11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</a:t>
                </a:r>
                <a:r>
                  <a:rPr lang="en-US" sz="14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DirectX </a:t>
                </a:r>
                <a:r>
                  <a:rPr lang="en-US" sz="16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ASP.net MVC </a:t>
                </a:r>
                <a:r>
                  <a:rPr lang="en-US" sz="6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Iron Python </a:t>
                </a:r>
                <a:r>
                  <a:rPr lang="en-US" sz="9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Visual F# </a:t>
                </a:r>
                <a:r>
                  <a:rPr lang="en-US" sz="14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Visual C# XNA Entity Framework </a:t>
                </a:r>
                <a:r>
                  <a:rPr lang="en-US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WPF </a:t>
                </a:r>
                <a:r>
                  <a:rPr lang="en-US" sz="1600" dirty="0" err="1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WorkFlow</a:t>
                </a:r>
                <a:r>
                  <a:rPr lang="en-US" sz="16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</a:t>
                </a:r>
                <a:r>
                  <a: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Visual </a:t>
                </a:r>
                <a:r>
                  <a:rPr lang="en-US" sz="12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Basic </a:t>
                </a:r>
                <a:r>
                  <a:rPr lang="en-US" sz="14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ASP.net </a:t>
                </a:r>
                <a:r>
                  <a:rPr lang="en-US" sz="12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SharePoint </a:t>
                </a:r>
                <a:br>
                  <a:rPr lang="en-US" sz="12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</a:br>
                <a:r>
                  <a:rPr lang="en-US" sz="14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and a lot more.</a:t>
                </a:r>
              </a:p>
              <a:p>
                <a:pPr algn="just"/>
                <a:r>
                  <a:rPr lang="en-US" sz="9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/>
                </a:r>
                <a:br>
                  <a:rPr lang="en-US" sz="90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</a:br>
                <a:endParaRPr lang="en-US" sz="1400" dirty="0" smtClean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619672" y="1935140"/>
                <a:ext cx="2229988" cy="11061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1619672" y="2166256"/>
                <a:ext cx="2229988" cy="11061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619672" y="2392832"/>
                <a:ext cx="2229988" cy="11061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619672" y="2636912"/>
                <a:ext cx="2229988" cy="11061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619672" y="2883570"/>
                <a:ext cx="2229988" cy="11061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935918" y="1443893"/>
            <a:ext cx="1800200" cy="1985866"/>
            <a:chOff x="6228184" y="1124744"/>
            <a:chExt cx="1800200" cy="1985866"/>
          </a:xfrm>
        </p:grpSpPr>
        <p:sp>
          <p:nvSpPr>
            <p:cNvPr id="21" name="Rectangle 20"/>
            <p:cNvSpPr/>
            <p:nvPr/>
          </p:nvSpPr>
          <p:spPr>
            <a:xfrm>
              <a:off x="6228184" y="1124744"/>
              <a:ext cx="1800200" cy="19858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 smtClean="0"/>
                <a:t>Compiler</a:t>
              </a:r>
            </a:p>
            <a:p>
              <a:pPr algn="ctr"/>
              <a:r>
                <a:rPr lang="de-DE" sz="1100" dirty="0" smtClean="0"/>
                <a:t>csc.exe, vbc.exe</a:t>
              </a:r>
              <a:endParaRPr lang="de-DE" sz="1100" dirty="0"/>
            </a:p>
          </p:txBody>
        </p:sp>
        <p:pic>
          <p:nvPicPr>
            <p:cNvPr id="1027" name="Picture 3" descr="D:\Clipart\Visual Studio\2010\Visual Studio 2010 Ultimate with MSDN\Visual Studio 2010 Ultimate with MSDN angled L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008" y="1236910"/>
              <a:ext cx="1296364" cy="1390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5652120" y="3388109"/>
            <a:ext cx="2083998" cy="1265027"/>
            <a:chOff x="5944386" y="3068960"/>
            <a:chExt cx="2083998" cy="1265027"/>
          </a:xfrm>
        </p:grpSpPr>
        <p:sp>
          <p:nvSpPr>
            <p:cNvPr id="20" name="Cube 19"/>
            <p:cNvSpPr/>
            <p:nvPr/>
          </p:nvSpPr>
          <p:spPr>
            <a:xfrm>
              <a:off x="5944386" y="3068960"/>
              <a:ext cx="2083998" cy="1265027"/>
            </a:xfrm>
            <a:prstGeom prst="cub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Assembly</a:t>
              </a:r>
            </a:p>
            <a:p>
              <a:pPr algn="ctr"/>
              <a:r>
                <a:rPr lang="de-DE" sz="1100" dirty="0" smtClean="0"/>
                <a:t>*.exe, *.</a:t>
              </a:r>
              <a:r>
                <a:rPr lang="de-DE" sz="1100" dirty="0" smtClean="0"/>
                <a:t>dll</a:t>
              </a:r>
              <a:endParaRPr lang="de-DE" sz="1100" dirty="0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6587349" y="3078089"/>
              <a:ext cx="576064" cy="534414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24128" y="4241162"/>
            <a:ext cx="1628536" cy="844021"/>
            <a:chOff x="5724128" y="4241162"/>
            <a:chExt cx="1628536" cy="844021"/>
          </a:xfrm>
        </p:grpSpPr>
        <p:sp>
          <p:nvSpPr>
            <p:cNvPr id="26" name="Folded Corner 25"/>
            <p:cNvSpPr/>
            <p:nvPr/>
          </p:nvSpPr>
          <p:spPr>
            <a:xfrm rot="10800000">
              <a:off x="5868145" y="4419620"/>
              <a:ext cx="571830" cy="6655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de-DE" sz="1400" dirty="0" smtClean="0"/>
                <a:t>Meta</a:t>
              </a:r>
              <a:endParaRPr lang="de-DE" sz="1400" dirty="0"/>
            </a:p>
          </p:txBody>
        </p:sp>
        <p:sp>
          <p:nvSpPr>
            <p:cNvPr id="36" name="Folded Corner 35"/>
            <p:cNvSpPr/>
            <p:nvPr/>
          </p:nvSpPr>
          <p:spPr>
            <a:xfrm rot="10800000">
              <a:off x="6592458" y="4419620"/>
              <a:ext cx="571830" cy="6655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de-DE" sz="1400" dirty="0" smtClean="0"/>
                <a:t>MSIL</a:t>
              </a:r>
              <a:endParaRPr lang="de-DE" sz="1400" dirty="0"/>
            </a:p>
          </p:txBody>
        </p:sp>
        <p:pic>
          <p:nvPicPr>
            <p:cNvPr id="37" name="Picture 2" descr="C:\Users\t-dantay\Documents\First24\paperclip1.png"/>
            <p:cNvPicPr>
              <a:picLocks noChangeAspect="1" noChangeArrowheads="1"/>
            </p:cNvPicPr>
            <p:nvPr>
              <p:custDataLst>
                <p:custData r:id="rId2"/>
              </p:custDataLst>
            </p:nvPr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924" y="4241162"/>
              <a:ext cx="387740" cy="411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t-dantay\Documents\First24\paperclip1.png"/>
            <p:cNvPicPr>
              <a:picLocks noChangeAspect="1" noChangeArrowheads="1"/>
            </p:cNvPicPr>
            <p:nvPr>
              <p:custDataLst>
                <p:custData r:id="rId3"/>
              </p:custDataLst>
            </p:nvPr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736245" y="4253279"/>
              <a:ext cx="387740" cy="411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Picture 2" descr="C:\Users\t-dantay\Documents\First24\folderopen1.png"/>
          <p:cNvPicPr>
            <a:picLocks noChangeAspect="1" noChangeArrowheads="1"/>
          </p:cNvPicPr>
          <p:nvPr>
            <p:custDataLst>
              <p:custData r:id="rId1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5" r="33389"/>
          <a:stretch/>
        </p:blipFill>
        <p:spPr bwMode="auto">
          <a:xfrm>
            <a:off x="7360389" y="4725144"/>
            <a:ext cx="228600" cy="17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425461" y="4870901"/>
            <a:ext cx="805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CLR v4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CLR v2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306264" y="3336099"/>
            <a:ext cx="1586924" cy="369332"/>
            <a:chOff x="7306264" y="3336099"/>
            <a:chExt cx="1586924" cy="369332"/>
          </a:xfrm>
        </p:grpSpPr>
        <p:sp>
          <p:nvSpPr>
            <p:cNvPr id="48" name="Arc 17"/>
            <p:cNvSpPr/>
            <p:nvPr/>
          </p:nvSpPr>
          <p:spPr>
            <a:xfrm rot="20734256">
              <a:off x="7306264" y="3567491"/>
              <a:ext cx="715021" cy="108339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554933 w 1096618"/>
                <a:gd name="connsiteY0" fmla="*/ 0 h 97987"/>
                <a:gd name="connsiteX1" fmla="*/ 767009 w 1096618"/>
                <a:gd name="connsiteY1" fmla="*/ 22860 h 97987"/>
                <a:gd name="connsiteX2" fmla="*/ 554933 w 1096618"/>
                <a:gd name="connsiteY2" fmla="*/ 22860 h 97987"/>
                <a:gd name="connsiteX3" fmla="*/ 554933 w 1096618"/>
                <a:gd name="connsiteY3" fmla="*/ 0 h 97987"/>
                <a:gd name="connsiteX0" fmla="*/ 0 w 1096618"/>
                <a:gd name="connsiteY0" fmla="*/ 97987 h 97987"/>
                <a:gd name="connsiteX1" fmla="*/ 1096618 w 1096618"/>
                <a:gd name="connsiteY1" fmla="*/ 54758 h 97987"/>
                <a:gd name="connsiteX0" fmla="*/ 173336 w 715021"/>
                <a:gd name="connsiteY0" fmla="*/ 0 h 108339"/>
                <a:gd name="connsiteX1" fmla="*/ 385412 w 715021"/>
                <a:gd name="connsiteY1" fmla="*/ 22860 h 108339"/>
                <a:gd name="connsiteX2" fmla="*/ 173336 w 715021"/>
                <a:gd name="connsiteY2" fmla="*/ 22860 h 108339"/>
                <a:gd name="connsiteX3" fmla="*/ 173336 w 715021"/>
                <a:gd name="connsiteY3" fmla="*/ 0 h 108339"/>
                <a:gd name="connsiteX0" fmla="*/ 0 w 715021"/>
                <a:gd name="connsiteY0" fmla="*/ 108339 h 108339"/>
                <a:gd name="connsiteX1" fmla="*/ 715021 w 715021"/>
                <a:gd name="connsiteY1" fmla="*/ 54758 h 10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5021" h="108339" stroke="0" extrusionOk="0">
                  <a:moveTo>
                    <a:pt x="173336" y="0"/>
                  </a:moveTo>
                  <a:cubicBezTo>
                    <a:pt x="290462" y="0"/>
                    <a:pt x="385412" y="10235"/>
                    <a:pt x="385412" y="22860"/>
                  </a:cubicBezTo>
                  <a:lnTo>
                    <a:pt x="173336" y="22860"/>
                  </a:lnTo>
                  <a:lnTo>
                    <a:pt x="173336" y="0"/>
                  </a:lnTo>
                  <a:close/>
                </a:path>
                <a:path w="715021" h="108339" fill="none">
                  <a:moveTo>
                    <a:pt x="0" y="108339"/>
                  </a:moveTo>
                  <a:cubicBezTo>
                    <a:pt x="328767" y="66169"/>
                    <a:pt x="430393" y="53390"/>
                    <a:pt x="715021" y="54758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3657" y="3336099"/>
              <a:ext cx="859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  <a:latin typeface="Bradley Hand ITC" pitchFamily="66" charset="0"/>
                </a:rPr>
                <a:t>PE File</a:t>
              </a:r>
              <a:endParaRPr lang="de-DE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269507" y="5204393"/>
            <a:ext cx="1418522" cy="1661993"/>
            <a:chOff x="8118617" y="2800685"/>
            <a:chExt cx="1418522" cy="1661993"/>
          </a:xfrm>
        </p:grpSpPr>
        <p:sp>
          <p:nvSpPr>
            <p:cNvPr id="52" name="Arc 17"/>
            <p:cNvSpPr/>
            <p:nvPr/>
          </p:nvSpPr>
          <p:spPr>
            <a:xfrm rot="20734256">
              <a:off x="9005118" y="2945681"/>
              <a:ext cx="532021" cy="108339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554933 w 1096618"/>
                <a:gd name="connsiteY0" fmla="*/ 0 h 97987"/>
                <a:gd name="connsiteX1" fmla="*/ 767009 w 1096618"/>
                <a:gd name="connsiteY1" fmla="*/ 22860 h 97987"/>
                <a:gd name="connsiteX2" fmla="*/ 554933 w 1096618"/>
                <a:gd name="connsiteY2" fmla="*/ 22860 h 97987"/>
                <a:gd name="connsiteX3" fmla="*/ 554933 w 1096618"/>
                <a:gd name="connsiteY3" fmla="*/ 0 h 97987"/>
                <a:gd name="connsiteX0" fmla="*/ 0 w 1096618"/>
                <a:gd name="connsiteY0" fmla="*/ 97987 h 97987"/>
                <a:gd name="connsiteX1" fmla="*/ 1096618 w 1096618"/>
                <a:gd name="connsiteY1" fmla="*/ 54758 h 97987"/>
                <a:gd name="connsiteX0" fmla="*/ 173336 w 715021"/>
                <a:gd name="connsiteY0" fmla="*/ 0 h 108339"/>
                <a:gd name="connsiteX1" fmla="*/ 385412 w 715021"/>
                <a:gd name="connsiteY1" fmla="*/ 22860 h 108339"/>
                <a:gd name="connsiteX2" fmla="*/ 173336 w 715021"/>
                <a:gd name="connsiteY2" fmla="*/ 22860 h 108339"/>
                <a:gd name="connsiteX3" fmla="*/ 173336 w 715021"/>
                <a:gd name="connsiteY3" fmla="*/ 0 h 108339"/>
                <a:gd name="connsiteX0" fmla="*/ 0 w 715021"/>
                <a:gd name="connsiteY0" fmla="*/ 108339 h 108339"/>
                <a:gd name="connsiteX1" fmla="*/ 715021 w 715021"/>
                <a:gd name="connsiteY1" fmla="*/ 54758 h 108339"/>
                <a:gd name="connsiteX0" fmla="*/ 173336 w 532021"/>
                <a:gd name="connsiteY0" fmla="*/ 0 h 108339"/>
                <a:gd name="connsiteX1" fmla="*/ 385412 w 532021"/>
                <a:gd name="connsiteY1" fmla="*/ 22860 h 108339"/>
                <a:gd name="connsiteX2" fmla="*/ 173336 w 532021"/>
                <a:gd name="connsiteY2" fmla="*/ 22860 h 108339"/>
                <a:gd name="connsiteX3" fmla="*/ 173336 w 532021"/>
                <a:gd name="connsiteY3" fmla="*/ 0 h 108339"/>
                <a:gd name="connsiteX0" fmla="*/ 0 w 532021"/>
                <a:gd name="connsiteY0" fmla="*/ 108339 h 108339"/>
                <a:gd name="connsiteX1" fmla="*/ 532021 w 532021"/>
                <a:gd name="connsiteY1" fmla="*/ 40609 h 10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021" h="108339" stroke="0" extrusionOk="0">
                  <a:moveTo>
                    <a:pt x="173336" y="0"/>
                  </a:moveTo>
                  <a:cubicBezTo>
                    <a:pt x="290462" y="0"/>
                    <a:pt x="385412" y="10235"/>
                    <a:pt x="385412" y="22860"/>
                  </a:cubicBezTo>
                  <a:lnTo>
                    <a:pt x="173336" y="22860"/>
                  </a:lnTo>
                  <a:lnTo>
                    <a:pt x="173336" y="0"/>
                  </a:lnTo>
                  <a:close/>
                </a:path>
                <a:path w="532021" h="108339" fill="none">
                  <a:moveTo>
                    <a:pt x="0" y="108339"/>
                  </a:moveTo>
                  <a:cubicBezTo>
                    <a:pt x="328767" y="66169"/>
                    <a:pt x="247393" y="39241"/>
                    <a:pt x="532021" y="40609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18617" y="2800685"/>
              <a:ext cx="1112805" cy="1661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bg1"/>
                  </a:solidFill>
                  <a:latin typeface="Bradley Hand ITC" pitchFamily="66" charset="0"/>
                </a:rPr>
                <a:t>A .net 4</a:t>
              </a:r>
            </a:p>
            <a:p>
              <a:pPr algn="ctr"/>
              <a:r>
                <a:rPr lang="de-DE" sz="1400" b="1" dirty="0" smtClean="0">
                  <a:solidFill>
                    <a:schemeClr val="bg1"/>
                  </a:solidFill>
                  <a:latin typeface="Bradley Hand ITC" pitchFamily="66" charset="0"/>
                </a:rPr>
                <a:t>Process</a:t>
              </a:r>
            </a:p>
            <a:p>
              <a:pPr algn="ctr"/>
              <a:r>
                <a:rPr lang="de-DE" sz="1400" b="1" dirty="0" smtClean="0">
                  <a:solidFill>
                    <a:schemeClr val="bg1"/>
                  </a:solidFill>
                  <a:latin typeface="Bradley Hand ITC" pitchFamily="66" charset="0"/>
                </a:rPr>
                <a:t>can host</a:t>
              </a:r>
            </a:p>
            <a:p>
              <a:pPr algn="ctr"/>
              <a:r>
                <a:rPr lang="de-DE" sz="1400" b="1" dirty="0" smtClean="0">
                  <a:solidFill>
                    <a:schemeClr val="bg1"/>
                  </a:solidFill>
                  <a:latin typeface="Bradley Hand ITC" pitchFamily="66" charset="0"/>
                </a:rPr>
                <a:t>multiple</a:t>
              </a: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Bradley Hand ITC" pitchFamily="66" charset="0"/>
                </a:rPr>
                <a:t>v</a:t>
              </a:r>
              <a:r>
                <a:rPr lang="de-DE" sz="1400" b="1" dirty="0" smtClean="0">
                  <a:solidFill>
                    <a:schemeClr val="bg1"/>
                  </a:solidFill>
                  <a:latin typeface="Bradley Hand ITC" pitchFamily="66" charset="0"/>
                </a:rPr>
                <a:t>ersions </a:t>
              </a:r>
              <a:br>
                <a:rPr lang="de-DE" sz="1400" b="1" dirty="0" smtClean="0">
                  <a:solidFill>
                    <a:schemeClr val="bg1"/>
                  </a:solidFill>
                  <a:latin typeface="Bradley Hand ITC" pitchFamily="66" charset="0"/>
                </a:rPr>
              </a:br>
              <a:r>
                <a:rPr lang="de-DE" sz="1400" b="1" dirty="0" smtClean="0">
                  <a:solidFill>
                    <a:schemeClr val="bg1"/>
                  </a:solidFill>
                  <a:latin typeface="Bradley Hand ITC" pitchFamily="66" charset="0"/>
                </a:rPr>
                <a:t>of the CLR</a:t>
              </a: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Bradley Hand ITC" pitchFamily="66" charset="0"/>
                </a:rPr>
                <a:t>s</a:t>
              </a:r>
              <a:r>
                <a:rPr lang="de-DE" sz="1400" b="1" dirty="0" smtClean="0">
                  <a:solidFill>
                    <a:schemeClr val="bg1"/>
                  </a:solidFill>
                  <a:latin typeface="Bradley Hand ITC" pitchFamily="66" charset="0"/>
                </a:rPr>
                <a:t>ide by side </a:t>
              </a:r>
              <a:endParaRPr lang="de-DE" sz="1400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47212" y="4187403"/>
            <a:ext cx="1438356" cy="530569"/>
            <a:chOff x="8033657" y="3336099"/>
            <a:chExt cx="1438356" cy="530569"/>
          </a:xfrm>
        </p:grpSpPr>
        <p:sp>
          <p:nvSpPr>
            <p:cNvPr id="55" name="Arc 17"/>
            <p:cNvSpPr/>
            <p:nvPr/>
          </p:nvSpPr>
          <p:spPr>
            <a:xfrm rot="1938990">
              <a:off x="8756992" y="3758329"/>
              <a:ext cx="715021" cy="108339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554933 w 1096618"/>
                <a:gd name="connsiteY0" fmla="*/ 0 h 97987"/>
                <a:gd name="connsiteX1" fmla="*/ 767009 w 1096618"/>
                <a:gd name="connsiteY1" fmla="*/ 22860 h 97987"/>
                <a:gd name="connsiteX2" fmla="*/ 554933 w 1096618"/>
                <a:gd name="connsiteY2" fmla="*/ 22860 h 97987"/>
                <a:gd name="connsiteX3" fmla="*/ 554933 w 1096618"/>
                <a:gd name="connsiteY3" fmla="*/ 0 h 97987"/>
                <a:gd name="connsiteX0" fmla="*/ 0 w 1096618"/>
                <a:gd name="connsiteY0" fmla="*/ 97987 h 97987"/>
                <a:gd name="connsiteX1" fmla="*/ 1096618 w 1096618"/>
                <a:gd name="connsiteY1" fmla="*/ 54758 h 97987"/>
                <a:gd name="connsiteX0" fmla="*/ 173336 w 715021"/>
                <a:gd name="connsiteY0" fmla="*/ 0 h 108339"/>
                <a:gd name="connsiteX1" fmla="*/ 385412 w 715021"/>
                <a:gd name="connsiteY1" fmla="*/ 22860 h 108339"/>
                <a:gd name="connsiteX2" fmla="*/ 173336 w 715021"/>
                <a:gd name="connsiteY2" fmla="*/ 22860 h 108339"/>
                <a:gd name="connsiteX3" fmla="*/ 173336 w 715021"/>
                <a:gd name="connsiteY3" fmla="*/ 0 h 108339"/>
                <a:gd name="connsiteX0" fmla="*/ 0 w 715021"/>
                <a:gd name="connsiteY0" fmla="*/ 108339 h 108339"/>
                <a:gd name="connsiteX1" fmla="*/ 715021 w 715021"/>
                <a:gd name="connsiteY1" fmla="*/ 54758 h 10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5021" h="108339" stroke="0" extrusionOk="0">
                  <a:moveTo>
                    <a:pt x="173336" y="0"/>
                  </a:moveTo>
                  <a:cubicBezTo>
                    <a:pt x="290462" y="0"/>
                    <a:pt x="385412" y="10235"/>
                    <a:pt x="385412" y="22860"/>
                  </a:cubicBezTo>
                  <a:lnTo>
                    <a:pt x="173336" y="22860"/>
                  </a:lnTo>
                  <a:lnTo>
                    <a:pt x="173336" y="0"/>
                  </a:lnTo>
                  <a:close/>
                </a:path>
                <a:path w="715021" h="108339" fill="none">
                  <a:moveTo>
                    <a:pt x="0" y="108339"/>
                  </a:moveTo>
                  <a:cubicBezTo>
                    <a:pt x="328767" y="66169"/>
                    <a:pt x="430393" y="53390"/>
                    <a:pt x="715021" y="54758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033657" y="3336099"/>
              <a:ext cx="87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  <a:latin typeface="Bradley Hand ITC" pitchFamily="66" charset="0"/>
                </a:rPr>
                <a:t>Process</a:t>
              </a:r>
              <a:endParaRPr lang="de-DE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3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6771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2" name="Picture 4" descr="C:\Users\patbosc\AppData\Local\Microsoft\Windows\Temporary Internet Files\Content.IE5\J6VTT97M\MP90042768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5157192"/>
            <a:ext cx="8028384" cy="576064"/>
          </a:xfrm>
          <a:prstGeom prst="rect">
            <a:avLst/>
          </a:prstGeom>
          <a:solidFill>
            <a:srgbClr val="65BC46">
              <a:alpha val="7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32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http://blogs.msdn.com/patricb</a:t>
            </a:r>
          </a:p>
        </p:txBody>
      </p:sp>
      <p:pic>
        <p:nvPicPr>
          <p:cNvPr id="8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7524328" y="6420492"/>
            <a:ext cx="1403648" cy="236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7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0" y="0"/>
            <a:ext cx="9144000" cy="349250"/>
          </a:xfrm>
          <a:prstGeom prst="rect">
            <a:avLst/>
          </a:prstGeom>
          <a:gradFill rotWithShape="1">
            <a:gsLst>
              <a:gs pos="0">
                <a:srgbClr val="212120"/>
              </a:gs>
              <a:gs pos="100000">
                <a:srgbClr val="CFC9C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 sz="1050"/>
          </a:p>
        </p:txBody>
      </p:sp>
      <p:pic>
        <p:nvPicPr>
          <p:cNvPr id="41" name="Picture 2" descr="D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37" y="3526628"/>
            <a:ext cx="2201192" cy="279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42" name="Picture 28" descr="bubble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3707904" y="456048"/>
            <a:ext cx="3659568" cy="268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43" name="Picture 15" descr="bubbleN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378413" y="370704"/>
            <a:ext cx="1433568" cy="135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44" name="Picture 17" descr="bubble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8062654" y="1316546"/>
            <a:ext cx="1000495" cy="9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45" name="Picture 19" descr="bubbleN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057860" y="2657270"/>
            <a:ext cx="1128072" cy="106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46" name="Picture 13" descr="bubbleN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050001" y="2510296"/>
            <a:ext cx="9271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47" name="Picture 23" descr="bubbleN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766428" y="2050654"/>
            <a:ext cx="1338824" cy="126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48" name="Picture 21" descr="bubbleNE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796654" y="2989125"/>
            <a:ext cx="1412875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49" name="Picture 48" descr="bubbleNE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164288" y="4023366"/>
            <a:ext cx="1820174" cy="172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50" name="Picture 4" descr="bubbleNE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399550" y="3243927"/>
            <a:ext cx="4746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51" name="Picture 3" descr="bubbleNE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815314" y="3330712"/>
            <a:ext cx="3016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52" name="Picture 5" descr="bubbleNE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674820" y="3056693"/>
            <a:ext cx="3524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53" name="Picture 6" descr="bubbleNE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717658" y="2657270"/>
            <a:ext cx="563236" cy="53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54" name="Picture 6" descr="bubbleNE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5582258" y="2493871"/>
            <a:ext cx="361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55" name="Picture 7" descr="bubbleNE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747555" y="4063055"/>
            <a:ext cx="3016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56" name="Picture 9" descr="bubbleNE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863829" y="3896367"/>
            <a:ext cx="3524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57" name="Picture 8" descr="bubbleNE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717392" y="3772037"/>
            <a:ext cx="361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58" name="Picture 10" descr="bubbleNEW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6898367" y="3574104"/>
            <a:ext cx="4762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59" name="Picture 11" descr="bubbleNE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185932" y="3568548"/>
            <a:ext cx="69215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60" name="Picture 12" descr="bubbleNEW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xfrm>
            <a:off x="7216254" y="3222496"/>
            <a:ext cx="5222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61" name="Picture 5" descr="ADC_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72" y="5934944"/>
            <a:ext cx="2195736" cy="8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249762" y="1151050"/>
            <a:ext cx="7739062" cy="20619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FRAGEN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4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864096"/>
          </a:xfrm>
        </p:spPr>
        <p:txBody>
          <a:bodyPr/>
          <a:lstStyle/>
          <a:p>
            <a:pPr algn="ctr"/>
            <a:r>
              <a:rPr lang="de-DE" sz="4400" dirty="0" smtClean="0"/>
              <a:t>Ihr Feedback ist uns wichtig</a:t>
            </a:r>
            <a:endParaRPr lang="de-DE" sz="4400" dirty="0"/>
          </a:p>
        </p:txBody>
      </p:sp>
      <p:pic>
        <p:nvPicPr>
          <p:cNvPr id="10" name="Picture 2" descr="http://img.actualidadgadget.com/wp-content/uploads/2010/03/lenovo_L2461xmultitouchmon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695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3573016"/>
            <a:ext cx="5544616" cy="1143000"/>
          </a:xfrm>
        </p:spPr>
        <p:txBody>
          <a:bodyPr>
            <a:noAutofit/>
          </a:bodyPr>
          <a:lstStyle/>
          <a:p>
            <a:r>
              <a:rPr lang="de-DE" sz="6600" dirty="0" smtClean="0"/>
              <a:t>Vielen Dank!</a:t>
            </a:r>
            <a:endParaRPr lang="de-DE" sz="6600" dirty="0"/>
          </a:p>
        </p:txBody>
      </p:sp>
    </p:spTree>
    <p:extLst>
      <p:ext uri="{BB962C8B-B14F-4D97-AF65-F5344CB8AC3E}">
        <p14:creationId xmlns:p14="http://schemas.microsoft.com/office/powerpoint/2010/main" val="32638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/>
          <p:cNvSpPr/>
          <p:nvPr/>
        </p:nvSpPr>
        <p:spPr>
          <a:xfrm>
            <a:off x="251519" y="1412776"/>
            <a:ext cx="8719087" cy="3815019"/>
          </a:xfrm>
          <a:prstGeom prst="cube">
            <a:avLst>
              <a:gd name="adj" fmla="val 270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/>
              <a:t>Assembly</a:t>
            </a:r>
          </a:p>
          <a:p>
            <a:pPr algn="ctr"/>
            <a:r>
              <a:rPr lang="de-DE" sz="1100" dirty="0" smtClean="0"/>
              <a:t>*.exe, *.dll, *.sys, ...</a:t>
            </a:r>
            <a:endParaRPr lang="de-DE" sz="1100" dirty="0"/>
          </a:p>
        </p:txBody>
      </p:sp>
      <p:grpSp>
        <p:nvGrpSpPr>
          <p:cNvPr id="8" name="Group 7"/>
          <p:cNvGrpSpPr/>
          <p:nvPr/>
        </p:nvGrpSpPr>
        <p:grpSpPr>
          <a:xfrm>
            <a:off x="323528" y="2367551"/>
            <a:ext cx="1628536" cy="844021"/>
            <a:chOff x="5724128" y="4241162"/>
            <a:chExt cx="1628536" cy="844021"/>
          </a:xfrm>
        </p:grpSpPr>
        <p:sp>
          <p:nvSpPr>
            <p:cNvPr id="9" name="Folded Corner 8"/>
            <p:cNvSpPr/>
            <p:nvPr/>
          </p:nvSpPr>
          <p:spPr>
            <a:xfrm rot="10800000">
              <a:off x="5868145" y="4419620"/>
              <a:ext cx="571830" cy="6655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de-DE" sz="1400" dirty="0" smtClean="0"/>
                <a:t>Meta</a:t>
              </a:r>
              <a:endParaRPr lang="de-DE" sz="1400" dirty="0"/>
            </a:p>
          </p:txBody>
        </p:sp>
        <p:sp>
          <p:nvSpPr>
            <p:cNvPr id="10" name="Folded Corner 9"/>
            <p:cNvSpPr/>
            <p:nvPr/>
          </p:nvSpPr>
          <p:spPr>
            <a:xfrm rot="10800000">
              <a:off x="6592458" y="4419620"/>
              <a:ext cx="571830" cy="6655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de-DE" sz="1400" dirty="0" smtClean="0"/>
                <a:t>MSIL</a:t>
              </a:r>
              <a:endParaRPr lang="de-DE" sz="1400" dirty="0"/>
            </a:p>
          </p:txBody>
        </p:sp>
        <p:pic>
          <p:nvPicPr>
            <p:cNvPr id="11" name="Picture 2" descr="C:\Users\t-dantay\Documents\First24\paperclip1.png"/>
            <p:cNvPicPr>
              <a:picLocks noChangeAspect="1" noChangeArrowheads="1"/>
            </p:cNvPicPr>
            <p:nvPr>
              <p:custDataLst>
                <p:custData r:id="rId1"/>
              </p:custDataLst>
            </p:nvPr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924" y="4241162"/>
              <a:ext cx="387740" cy="411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t-dantay\Documents\First24\paperclip1.png"/>
            <p:cNvPicPr>
              <a:picLocks noChangeAspect="1" noChangeArrowheads="1"/>
            </p:cNvPicPr>
            <p:nvPr>
              <p:custDataLst>
                <p:custData r:id="rId2"/>
              </p:custDataLst>
            </p:nvPr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736245" y="4253279"/>
              <a:ext cx="387740" cy="411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411760" y="2348880"/>
            <a:ext cx="3816424" cy="27363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4000" dirty="0" smtClean="0"/>
              <a:t>The CLR.dll</a:t>
            </a:r>
            <a:br>
              <a:rPr lang="de-DE" sz="4000" dirty="0" smtClean="0"/>
            </a:br>
            <a:r>
              <a:rPr lang="de-DE" sz="1200" dirty="0" smtClean="0"/>
              <a:t>(Formaly known as mscorwks.dll)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55776" y="3451155"/>
            <a:ext cx="1651858" cy="697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JIT</a:t>
            </a:r>
          </a:p>
          <a:p>
            <a:pPr algn="ctr"/>
            <a:r>
              <a:rPr lang="de-DE" sz="900" dirty="0" smtClean="0"/>
              <a:t>(Formaly known as mscorjit.dll)</a:t>
            </a:r>
            <a:endParaRPr lang="de-DE" sz="900" dirty="0"/>
          </a:p>
        </p:txBody>
      </p:sp>
      <p:sp>
        <p:nvSpPr>
          <p:cNvPr id="14" name="Rectangle 13"/>
          <p:cNvSpPr/>
          <p:nvPr/>
        </p:nvSpPr>
        <p:spPr>
          <a:xfrm>
            <a:off x="2551450" y="4426309"/>
            <a:ext cx="1656184" cy="5539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  <a:r>
              <a:rPr lang="de-DE" dirty="0" smtClean="0"/>
              <a:t>gen.exe</a:t>
            </a:r>
            <a:endParaRPr lang="de-DE" dirty="0"/>
          </a:p>
        </p:txBody>
      </p:sp>
      <p:sp>
        <p:nvSpPr>
          <p:cNvPr id="15" name="Rectangle 14"/>
          <p:cNvSpPr/>
          <p:nvPr/>
        </p:nvSpPr>
        <p:spPr>
          <a:xfrm>
            <a:off x="4432310" y="3451155"/>
            <a:ext cx="1363826" cy="697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BCL</a:t>
            </a:r>
          </a:p>
          <a:p>
            <a:pPr algn="ctr"/>
            <a:r>
              <a:rPr lang="de-DE" sz="1200" dirty="0" smtClean="0"/>
              <a:t>Base Class Library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7984" y="4282293"/>
            <a:ext cx="1363826" cy="697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GC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18935" y="2348880"/>
            <a:ext cx="3107656" cy="584775"/>
            <a:chOff x="5718935" y="2348880"/>
            <a:chExt cx="3107656" cy="584775"/>
          </a:xfrm>
        </p:grpSpPr>
        <p:sp>
          <p:nvSpPr>
            <p:cNvPr id="17" name="Arc 17"/>
            <p:cNvSpPr/>
            <p:nvPr/>
          </p:nvSpPr>
          <p:spPr>
            <a:xfrm rot="20734256">
              <a:off x="5718935" y="2602659"/>
              <a:ext cx="764759" cy="161562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554933 w 1096618"/>
                <a:gd name="connsiteY0" fmla="*/ 0 h 97987"/>
                <a:gd name="connsiteX1" fmla="*/ 767009 w 1096618"/>
                <a:gd name="connsiteY1" fmla="*/ 22860 h 97987"/>
                <a:gd name="connsiteX2" fmla="*/ 554933 w 1096618"/>
                <a:gd name="connsiteY2" fmla="*/ 22860 h 97987"/>
                <a:gd name="connsiteX3" fmla="*/ 554933 w 1096618"/>
                <a:gd name="connsiteY3" fmla="*/ 0 h 97987"/>
                <a:gd name="connsiteX0" fmla="*/ 0 w 1096618"/>
                <a:gd name="connsiteY0" fmla="*/ 97987 h 97987"/>
                <a:gd name="connsiteX1" fmla="*/ 1096618 w 1096618"/>
                <a:gd name="connsiteY1" fmla="*/ 54758 h 97987"/>
                <a:gd name="connsiteX0" fmla="*/ 173336 w 715021"/>
                <a:gd name="connsiteY0" fmla="*/ 0 h 108339"/>
                <a:gd name="connsiteX1" fmla="*/ 385412 w 715021"/>
                <a:gd name="connsiteY1" fmla="*/ 22860 h 108339"/>
                <a:gd name="connsiteX2" fmla="*/ 173336 w 715021"/>
                <a:gd name="connsiteY2" fmla="*/ 22860 h 108339"/>
                <a:gd name="connsiteX3" fmla="*/ 173336 w 715021"/>
                <a:gd name="connsiteY3" fmla="*/ 0 h 108339"/>
                <a:gd name="connsiteX0" fmla="*/ 0 w 715021"/>
                <a:gd name="connsiteY0" fmla="*/ 108339 h 108339"/>
                <a:gd name="connsiteX1" fmla="*/ 715021 w 715021"/>
                <a:gd name="connsiteY1" fmla="*/ 54758 h 108339"/>
                <a:gd name="connsiteX0" fmla="*/ 173336 w 764759"/>
                <a:gd name="connsiteY0" fmla="*/ 53223 h 161562"/>
                <a:gd name="connsiteX1" fmla="*/ 385412 w 764759"/>
                <a:gd name="connsiteY1" fmla="*/ 76083 h 161562"/>
                <a:gd name="connsiteX2" fmla="*/ 173336 w 764759"/>
                <a:gd name="connsiteY2" fmla="*/ 76083 h 161562"/>
                <a:gd name="connsiteX3" fmla="*/ 173336 w 764759"/>
                <a:gd name="connsiteY3" fmla="*/ 53223 h 161562"/>
                <a:gd name="connsiteX0" fmla="*/ 0 w 764759"/>
                <a:gd name="connsiteY0" fmla="*/ 161562 h 161562"/>
                <a:gd name="connsiteX1" fmla="*/ 764759 w 764759"/>
                <a:gd name="connsiteY1" fmla="*/ 11 h 16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4759" h="161562" stroke="0" extrusionOk="0">
                  <a:moveTo>
                    <a:pt x="173336" y="53223"/>
                  </a:moveTo>
                  <a:cubicBezTo>
                    <a:pt x="290462" y="53223"/>
                    <a:pt x="385412" y="63458"/>
                    <a:pt x="385412" y="76083"/>
                  </a:cubicBezTo>
                  <a:lnTo>
                    <a:pt x="173336" y="76083"/>
                  </a:lnTo>
                  <a:lnTo>
                    <a:pt x="173336" y="53223"/>
                  </a:lnTo>
                  <a:close/>
                </a:path>
                <a:path w="764759" h="161562" fill="none">
                  <a:moveTo>
                    <a:pt x="0" y="161562"/>
                  </a:moveTo>
                  <a:cubicBezTo>
                    <a:pt x="328767" y="119392"/>
                    <a:pt x="480131" y="-1357"/>
                    <a:pt x="764759" y="11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44208" y="2348880"/>
              <a:ext cx="23823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bg1"/>
                  </a:solidFill>
                  <a:latin typeface="Bradley Hand ITC" pitchFamily="66" charset="0"/>
                </a:rPr>
                <a:t>Profiling and Debugging</a:t>
              </a:r>
            </a:p>
            <a:p>
              <a:r>
                <a:rPr lang="de-DE" sz="1600" b="1" dirty="0" smtClean="0">
                  <a:solidFill>
                    <a:schemeClr val="bg1"/>
                  </a:solidFill>
                  <a:latin typeface="Bradley Hand ITC" pitchFamily="66" charset="0"/>
                </a:rPr>
                <a:t>APIs</a:t>
              </a:r>
              <a:endParaRPr lang="de-DE" sz="1600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18265" y="2921589"/>
            <a:ext cx="2426143" cy="363395"/>
            <a:chOff x="5818265" y="2921589"/>
            <a:chExt cx="2426143" cy="363395"/>
          </a:xfrm>
        </p:grpSpPr>
        <p:sp>
          <p:nvSpPr>
            <p:cNvPr id="18" name="Arc 17"/>
            <p:cNvSpPr/>
            <p:nvPr/>
          </p:nvSpPr>
          <p:spPr>
            <a:xfrm rot="20734256">
              <a:off x="5818265" y="2921589"/>
              <a:ext cx="586402" cy="279496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554933 w 1096618"/>
                <a:gd name="connsiteY0" fmla="*/ 0 h 97987"/>
                <a:gd name="connsiteX1" fmla="*/ 767009 w 1096618"/>
                <a:gd name="connsiteY1" fmla="*/ 22860 h 97987"/>
                <a:gd name="connsiteX2" fmla="*/ 554933 w 1096618"/>
                <a:gd name="connsiteY2" fmla="*/ 22860 h 97987"/>
                <a:gd name="connsiteX3" fmla="*/ 554933 w 1096618"/>
                <a:gd name="connsiteY3" fmla="*/ 0 h 97987"/>
                <a:gd name="connsiteX0" fmla="*/ 0 w 1096618"/>
                <a:gd name="connsiteY0" fmla="*/ 97987 h 97987"/>
                <a:gd name="connsiteX1" fmla="*/ 1096618 w 1096618"/>
                <a:gd name="connsiteY1" fmla="*/ 54758 h 97987"/>
                <a:gd name="connsiteX0" fmla="*/ 173336 w 715021"/>
                <a:gd name="connsiteY0" fmla="*/ 0 h 108339"/>
                <a:gd name="connsiteX1" fmla="*/ 385412 w 715021"/>
                <a:gd name="connsiteY1" fmla="*/ 22860 h 108339"/>
                <a:gd name="connsiteX2" fmla="*/ 173336 w 715021"/>
                <a:gd name="connsiteY2" fmla="*/ 22860 h 108339"/>
                <a:gd name="connsiteX3" fmla="*/ 173336 w 715021"/>
                <a:gd name="connsiteY3" fmla="*/ 0 h 108339"/>
                <a:gd name="connsiteX0" fmla="*/ 0 w 715021"/>
                <a:gd name="connsiteY0" fmla="*/ 108339 h 108339"/>
                <a:gd name="connsiteX1" fmla="*/ 715021 w 715021"/>
                <a:gd name="connsiteY1" fmla="*/ 54758 h 108339"/>
                <a:gd name="connsiteX0" fmla="*/ 44717 w 586402"/>
                <a:gd name="connsiteY0" fmla="*/ 224738 h 279496"/>
                <a:gd name="connsiteX1" fmla="*/ 256793 w 586402"/>
                <a:gd name="connsiteY1" fmla="*/ 247598 h 279496"/>
                <a:gd name="connsiteX2" fmla="*/ 44717 w 586402"/>
                <a:gd name="connsiteY2" fmla="*/ 247598 h 279496"/>
                <a:gd name="connsiteX3" fmla="*/ 44717 w 586402"/>
                <a:gd name="connsiteY3" fmla="*/ 224738 h 279496"/>
                <a:gd name="connsiteX0" fmla="*/ 0 w 586402"/>
                <a:gd name="connsiteY0" fmla="*/ 3869 h 279496"/>
                <a:gd name="connsiteX1" fmla="*/ 586402 w 586402"/>
                <a:gd name="connsiteY1" fmla="*/ 279496 h 2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6402" h="279496" stroke="0" extrusionOk="0">
                  <a:moveTo>
                    <a:pt x="44717" y="224738"/>
                  </a:moveTo>
                  <a:cubicBezTo>
                    <a:pt x="161843" y="224738"/>
                    <a:pt x="256793" y="234973"/>
                    <a:pt x="256793" y="247598"/>
                  </a:cubicBezTo>
                  <a:lnTo>
                    <a:pt x="44717" y="247598"/>
                  </a:lnTo>
                  <a:lnTo>
                    <a:pt x="44717" y="224738"/>
                  </a:lnTo>
                  <a:close/>
                </a:path>
                <a:path w="586402" h="279496" fill="none">
                  <a:moveTo>
                    <a:pt x="0" y="3869"/>
                  </a:moveTo>
                  <a:cubicBezTo>
                    <a:pt x="328767" y="-38301"/>
                    <a:pt x="301774" y="278128"/>
                    <a:pt x="586402" y="279496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48724" y="2946430"/>
              <a:ext cx="17956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bg1"/>
                  </a:solidFill>
                  <a:latin typeface="Bradley Hand ITC" pitchFamily="66" charset="0"/>
                </a:rPr>
                <a:t>Loader and Binder</a:t>
              </a:r>
              <a:endParaRPr lang="de-DE" sz="1600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52110" y="3091629"/>
            <a:ext cx="2509611" cy="625403"/>
            <a:chOff x="5852110" y="3091629"/>
            <a:chExt cx="2509611" cy="625403"/>
          </a:xfrm>
        </p:grpSpPr>
        <p:sp>
          <p:nvSpPr>
            <p:cNvPr id="19" name="Arc 17"/>
            <p:cNvSpPr/>
            <p:nvPr/>
          </p:nvSpPr>
          <p:spPr>
            <a:xfrm rot="20734256">
              <a:off x="5852110" y="3091629"/>
              <a:ext cx="525789" cy="491610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554933 w 1096618"/>
                <a:gd name="connsiteY0" fmla="*/ 0 h 97987"/>
                <a:gd name="connsiteX1" fmla="*/ 767009 w 1096618"/>
                <a:gd name="connsiteY1" fmla="*/ 22860 h 97987"/>
                <a:gd name="connsiteX2" fmla="*/ 554933 w 1096618"/>
                <a:gd name="connsiteY2" fmla="*/ 22860 h 97987"/>
                <a:gd name="connsiteX3" fmla="*/ 554933 w 1096618"/>
                <a:gd name="connsiteY3" fmla="*/ 0 h 97987"/>
                <a:gd name="connsiteX0" fmla="*/ 0 w 1096618"/>
                <a:gd name="connsiteY0" fmla="*/ 97987 h 97987"/>
                <a:gd name="connsiteX1" fmla="*/ 1096618 w 1096618"/>
                <a:gd name="connsiteY1" fmla="*/ 54758 h 97987"/>
                <a:gd name="connsiteX0" fmla="*/ 173336 w 715021"/>
                <a:gd name="connsiteY0" fmla="*/ 0 h 108339"/>
                <a:gd name="connsiteX1" fmla="*/ 385412 w 715021"/>
                <a:gd name="connsiteY1" fmla="*/ 22860 h 108339"/>
                <a:gd name="connsiteX2" fmla="*/ 173336 w 715021"/>
                <a:gd name="connsiteY2" fmla="*/ 22860 h 108339"/>
                <a:gd name="connsiteX3" fmla="*/ 173336 w 715021"/>
                <a:gd name="connsiteY3" fmla="*/ 0 h 108339"/>
                <a:gd name="connsiteX0" fmla="*/ 0 w 715021"/>
                <a:gd name="connsiteY0" fmla="*/ 108339 h 108339"/>
                <a:gd name="connsiteX1" fmla="*/ 715021 w 715021"/>
                <a:gd name="connsiteY1" fmla="*/ 54758 h 108339"/>
                <a:gd name="connsiteX0" fmla="*/ 16171 w 557856"/>
                <a:gd name="connsiteY0" fmla="*/ 250064 h 304822"/>
                <a:gd name="connsiteX1" fmla="*/ 228247 w 557856"/>
                <a:gd name="connsiteY1" fmla="*/ 272924 h 304822"/>
                <a:gd name="connsiteX2" fmla="*/ 16171 w 557856"/>
                <a:gd name="connsiteY2" fmla="*/ 272924 h 304822"/>
                <a:gd name="connsiteX3" fmla="*/ 16171 w 557856"/>
                <a:gd name="connsiteY3" fmla="*/ 250064 h 304822"/>
                <a:gd name="connsiteX0" fmla="*/ 0 w 557856"/>
                <a:gd name="connsiteY0" fmla="*/ 3601 h 304822"/>
                <a:gd name="connsiteX1" fmla="*/ 557856 w 557856"/>
                <a:gd name="connsiteY1" fmla="*/ 304822 h 304822"/>
                <a:gd name="connsiteX0" fmla="*/ 16171 w 541960"/>
                <a:gd name="connsiteY0" fmla="*/ 249550 h 366092"/>
                <a:gd name="connsiteX1" fmla="*/ 228247 w 541960"/>
                <a:gd name="connsiteY1" fmla="*/ 272410 h 366092"/>
                <a:gd name="connsiteX2" fmla="*/ 16171 w 541960"/>
                <a:gd name="connsiteY2" fmla="*/ 272410 h 366092"/>
                <a:gd name="connsiteX3" fmla="*/ 16171 w 541960"/>
                <a:gd name="connsiteY3" fmla="*/ 249550 h 366092"/>
                <a:gd name="connsiteX0" fmla="*/ 0 w 541960"/>
                <a:gd name="connsiteY0" fmla="*/ 3087 h 366092"/>
                <a:gd name="connsiteX1" fmla="*/ 541960 w 541960"/>
                <a:gd name="connsiteY1" fmla="*/ 366092 h 366092"/>
                <a:gd name="connsiteX0" fmla="*/ 0 w 525789"/>
                <a:gd name="connsiteY0" fmla="*/ 375068 h 491610"/>
                <a:gd name="connsiteX1" fmla="*/ 212076 w 525789"/>
                <a:gd name="connsiteY1" fmla="*/ 397928 h 491610"/>
                <a:gd name="connsiteX2" fmla="*/ 0 w 525789"/>
                <a:gd name="connsiteY2" fmla="*/ 397928 h 491610"/>
                <a:gd name="connsiteX3" fmla="*/ 0 w 525789"/>
                <a:gd name="connsiteY3" fmla="*/ 375068 h 491610"/>
                <a:gd name="connsiteX0" fmla="*/ 5326 w 525789"/>
                <a:gd name="connsiteY0" fmla="*/ 2389 h 491610"/>
                <a:gd name="connsiteX1" fmla="*/ 525789 w 525789"/>
                <a:gd name="connsiteY1" fmla="*/ 491610 h 49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5789" h="491610" stroke="0" extrusionOk="0">
                  <a:moveTo>
                    <a:pt x="0" y="375068"/>
                  </a:moveTo>
                  <a:cubicBezTo>
                    <a:pt x="117126" y="375068"/>
                    <a:pt x="212076" y="385303"/>
                    <a:pt x="212076" y="397928"/>
                  </a:cubicBezTo>
                  <a:lnTo>
                    <a:pt x="0" y="397928"/>
                  </a:lnTo>
                  <a:lnTo>
                    <a:pt x="0" y="375068"/>
                  </a:lnTo>
                  <a:close/>
                </a:path>
                <a:path w="525789" h="491610" fill="none">
                  <a:moveTo>
                    <a:pt x="5326" y="2389"/>
                  </a:moveTo>
                  <a:cubicBezTo>
                    <a:pt x="334093" y="-39781"/>
                    <a:pt x="241161" y="490242"/>
                    <a:pt x="525789" y="491610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44208" y="3378478"/>
              <a:ext cx="1917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bg1"/>
                  </a:solidFill>
                  <a:latin typeface="Bradley Hand ITC" pitchFamily="66" charset="0"/>
                </a:rPr>
                <a:t>Exception Handling</a:t>
              </a:r>
              <a:endParaRPr lang="de-DE" sz="1600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15834" y="3229561"/>
            <a:ext cx="2138724" cy="847511"/>
            <a:chOff x="5815834" y="3229561"/>
            <a:chExt cx="2138724" cy="847511"/>
          </a:xfrm>
        </p:grpSpPr>
        <p:sp>
          <p:nvSpPr>
            <p:cNvPr id="23" name="TextBox 22"/>
            <p:cNvSpPr txBox="1"/>
            <p:nvPr/>
          </p:nvSpPr>
          <p:spPr>
            <a:xfrm>
              <a:off x="6444208" y="3738518"/>
              <a:ext cx="15103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bg1"/>
                  </a:solidFill>
                  <a:latin typeface="Bradley Hand ITC" pitchFamily="66" charset="0"/>
                </a:rPr>
                <a:t>Security Model</a:t>
              </a:r>
              <a:endParaRPr lang="de-DE" sz="1600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  <p:sp>
          <p:nvSpPr>
            <p:cNvPr id="24" name="Arc 17"/>
            <p:cNvSpPr/>
            <p:nvPr/>
          </p:nvSpPr>
          <p:spPr>
            <a:xfrm rot="20734256">
              <a:off x="5815834" y="3229561"/>
              <a:ext cx="525789" cy="758562"/>
            </a:xfrm>
            <a:custGeom>
              <a:avLst/>
              <a:gdLst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2" fmla="*/ 212076 w 424151"/>
                <a:gd name="connsiteY2" fmla="*/ 22860 h 45719"/>
                <a:gd name="connsiteX3" fmla="*/ 212076 w 424151"/>
                <a:gd name="connsiteY3" fmla="*/ 0 h 45719"/>
                <a:gd name="connsiteX0" fmla="*/ 212076 w 424151"/>
                <a:gd name="connsiteY0" fmla="*/ 0 h 45719"/>
                <a:gd name="connsiteX1" fmla="*/ 424152 w 424151"/>
                <a:gd name="connsiteY1" fmla="*/ 22860 h 45719"/>
                <a:gd name="connsiteX0" fmla="*/ 0 w 541685"/>
                <a:gd name="connsiteY0" fmla="*/ 0 h 54758"/>
                <a:gd name="connsiteX1" fmla="*/ 212076 w 541685"/>
                <a:gd name="connsiteY1" fmla="*/ 22860 h 54758"/>
                <a:gd name="connsiteX2" fmla="*/ 0 w 541685"/>
                <a:gd name="connsiteY2" fmla="*/ 22860 h 54758"/>
                <a:gd name="connsiteX3" fmla="*/ 0 w 541685"/>
                <a:gd name="connsiteY3" fmla="*/ 0 h 54758"/>
                <a:gd name="connsiteX0" fmla="*/ 0 w 541685"/>
                <a:gd name="connsiteY0" fmla="*/ 0 h 54758"/>
                <a:gd name="connsiteX1" fmla="*/ 541685 w 541685"/>
                <a:gd name="connsiteY1" fmla="*/ 54758 h 54758"/>
                <a:gd name="connsiteX0" fmla="*/ 85060 w 626745"/>
                <a:gd name="connsiteY0" fmla="*/ 0 h 54758"/>
                <a:gd name="connsiteX1" fmla="*/ 297136 w 626745"/>
                <a:gd name="connsiteY1" fmla="*/ 22860 h 54758"/>
                <a:gd name="connsiteX2" fmla="*/ 85060 w 626745"/>
                <a:gd name="connsiteY2" fmla="*/ 22860 h 54758"/>
                <a:gd name="connsiteX3" fmla="*/ 85060 w 626745"/>
                <a:gd name="connsiteY3" fmla="*/ 0 h 54758"/>
                <a:gd name="connsiteX0" fmla="*/ 0 w 626745"/>
                <a:gd name="connsiteY0" fmla="*/ 21265 h 54758"/>
                <a:gd name="connsiteX1" fmla="*/ 626745 w 626745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312199 w 853884"/>
                <a:gd name="connsiteY0" fmla="*/ 0 h 54758"/>
                <a:gd name="connsiteX1" fmla="*/ 524275 w 853884"/>
                <a:gd name="connsiteY1" fmla="*/ 22860 h 54758"/>
                <a:gd name="connsiteX2" fmla="*/ 312199 w 853884"/>
                <a:gd name="connsiteY2" fmla="*/ 22860 h 54758"/>
                <a:gd name="connsiteX3" fmla="*/ 312199 w 853884"/>
                <a:gd name="connsiteY3" fmla="*/ 0 h 54758"/>
                <a:gd name="connsiteX0" fmla="*/ 0 w 853884"/>
                <a:gd name="connsiteY0" fmla="*/ 50654 h 54758"/>
                <a:gd name="connsiteX1" fmla="*/ 853884 w 853884"/>
                <a:gd name="connsiteY1" fmla="*/ 54758 h 54758"/>
                <a:gd name="connsiteX0" fmla="*/ 554933 w 1096618"/>
                <a:gd name="connsiteY0" fmla="*/ 0 h 97987"/>
                <a:gd name="connsiteX1" fmla="*/ 767009 w 1096618"/>
                <a:gd name="connsiteY1" fmla="*/ 22860 h 97987"/>
                <a:gd name="connsiteX2" fmla="*/ 554933 w 1096618"/>
                <a:gd name="connsiteY2" fmla="*/ 22860 h 97987"/>
                <a:gd name="connsiteX3" fmla="*/ 554933 w 1096618"/>
                <a:gd name="connsiteY3" fmla="*/ 0 h 97987"/>
                <a:gd name="connsiteX0" fmla="*/ 0 w 1096618"/>
                <a:gd name="connsiteY0" fmla="*/ 97987 h 97987"/>
                <a:gd name="connsiteX1" fmla="*/ 1096618 w 1096618"/>
                <a:gd name="connsiteY1" fmla="*/ 54758 h 97987"/>
                <a:gd name="connsiteX0" fmla="*/ 173336 w 715021"/>
                <a:gd name="connsiteY0" fmla="*/ 0 h 108339"/>
                <a:gd name="connsiteX1" fmla="*/ 385412 w 715021"/>
                <a:gd name="connsiteY1" fmla="*/ 22860 h 108339"/>
                <a:gd name="connsiteX2" fmla="*/ 173336 w 715021"/>
                <a:gd name="connsiteY2" fmla="*/ 22860 h 108339"/>
                <a:gd name="connsiteX3" fmla="*/ 173336 w 715021"/>
                <a:gd name="connsiteY3" fmla="*/ 0 h 108339"/>
                <a:gd name="connsiteX0" fmla="*/ 0 w 715021"/>
                <a:gd name="connsiteY0" fmla="*/ 108339 h 108339"/>
                <a:gd name="connsiteX1" fmla="*/ 715021 w 715021"/>
                <a:gd name="connsiteY1" fmla="*/ 54758 h 108339"/>
                <a:gd name="connsiteX0" fmla="*/ 16171 w 557856"/>
                <a:gd name="connsiteY0" fmla="*/ 250064 h 304822"/>
                <a:gd name="connsiteX1" fmla="*/ 228247 w 557856"/>
                <a:gd name="connsiteY1" fmla="*/ 272924 h 304822"/>
                <a:gd name="connsiteX2" fmla="*/ 16171 w 557856"/>
                <a:gd name="connsiteY2" fmla="*/ 272924 h 304822"/>
                <a:gd name="connsiteX3" fmla="*/ 16171 w 557856"/>
                <a:gd name="connsiteY3" fmla="*/ 250064 h 304822"/>
                <a:gd name="connsiteX0" fmla="*/ 0 w 557856"/>
                <a:gd name="connsiteY0" fmla="*/ 3601 h 304822"/>
                <a:gd name="connsiteX1" fmla="*/ 557856 w 557856"/>
                <a:gd name="connsiteY1" fmla="*/ 304822 h 304822"/>
                <a:gd name="connsiteX0" fmla="*/ 16171 w 541960"/>
                <a:gd name="connsiteY0" fmla="*/ 249550 h 366092"/>
                <a:gd name="connsiteX1" fmla="*/ 228247 w 541960"/>
                <a:gd name="connsiteY1" fmla="*/ 272410 h 366092"/>
                <a:gd name="connsiteX2" fmla="*/ 16171 w 541960"/>
                <a:gd name="connsiteY2" fmla="*/ 272410 h 366092"/>
                <a:gd name="connsiteX3" fmla="*/ 16171 w 541960"/>
                <a:gd name="connsiteY3" fmla="*/ 249550 h 366092"/>
                <a:gd name="connsiteX0" fmla="*/ 0 w 541960"/>
                <a:gd name="connsiteY0" fmla="*/ 3087 h 366092"/>
                <a:gd name="connsiteX1" fmla="*/ 541960 w 541960"/>
                <a:gd name="connsiteY1" fmla="*/ 366092 h 366092"/>
                <a:gd name="connsiteX0" fmla="*/ 0 w 525789"/>
                <a:gd name="connsiteY0" fmla="*/ 375068 h 491610"/>
                <a:gd name="connsiteX1" fmla="*/ 212076 w 525789"/>
                <a:gd name="connsiteY1" fmla="*/ 397928 h 491610"/>
                <a:gd name="connsiteX2" fmla="*/ 0 w 525789"/>
                <a:gd name="connsiteY2" fmla="*/ 397928 h 491610"/>
                <a:gd name="connsiteX3" fmla="*/ 0 w 525789"/>
                <a:gd name="connsiteY3" fmla="*/ 375068 h 491610"/>
                <a:gd name="connsiteX0" fmla="*/ 5326 w 525789"/>
                <a:gd name="connsiteY0" fmla="*/ 2389 h 491610"/>
                <a:gd name="connsiteX1" fmla="*/ 525789 w 525789"/>
                <a:gd name="connsiteY1" fmla="*/ 491610 h 491610"/>
                <a:gd name="connsiteX0" fmla="*/ 0 w 525789"/>
                <a:gd name="connsiteY0" fmla="*/ 642020 h 758562"/>
                <a:gd name="connsiteX1" fmla="*/ 212076 w 525789"/>
                <a:gd name="connsiteY1" fmla="*/ 664880 h 758562"/>
                <a:gd name="connsiteX2" fmla="*/ 0 w 525789"/>
                <a:gd name="connsiteY2" fmla="*/ 664880 h 758562"/>
                <a:gd name="connsiteX3" fmla="*/ 0 w 525789"/>
                <a:gd name="connsiteY3" fmla="*/ 642020 h 758562"/>
                <a:gd name="connsiteX0" fmla="*/ 74212 w 525789"/>
                <a:gd name="connsiteY0" fmla="*/ 1614 h 758562"/>
                <a:gd name="connsiteX1" fmla="*/ 525789 w 525789"/>
                <a:gd name="connsiteY1" fmla="*/ 758562 h 75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5789" h="758562" stroke="0" extrusionOk="0">
                  <a:moveTo>
                    <a:pt x="0" y="642020"/>
                  </a:moveTo>
                  <a:cubicBezTo>
                    <a:pt x="117126" y="642020"/>
                    <a:pt x="212076" y="652255"/>
                    <a:pt x="212076" y="664880"/>
                  </a:cubicBezTo>
                  <a:lnTo>
                    <a:pt x="0" y="664880"/>
                  </a:lnTo>
                  <a:lnTo>
                    <a:pt x="0" y="642020"/>
                  </a:lnTo>
                  <a:close/>
                </a:path>
                <a:path w="525789" h="758562" fill="none">
                  <a:moveTo>
                    <a:pt x="74212" y="1614"/>
                  </a:moveTo>
                  <a:cubicBezTo>
                    <a:pt x="402979" y="-40556"/>
                    <a:pt x="241161" y="757194"/>
                    <a:pt x="525789" y="758562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4871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CLR evolved</a:t>
            </a:r>
            <a:endParaRPr lang="de-DE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4653136"/>
            <a:ext cx="91440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20472" y="4725144"/>
            <a:ext cx="7694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79512" y="3933056"/>
            <a:ext cx="151216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 smtClean="0">
                <a:solidFill>
                  <a:schemeClr val="bg1">
                    <a:alpha val="99000"/>
                  </a:schemeClr>
                </a:solidFill>
              </a:rPr>
              <a:t>CLR 1.0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79512" y="3284984"/>
            <a:ext cx="1512168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>
                <a:solidFill>
                  <a:schemeClr val="bg1">
                    <a:alpha val="99000"/>
                  </a:schemeClr>
                </a:solidFill>
              </a:rPr>
              <a:t>.NET 1.0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4808185"/>
            <a:ext cx="4680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2002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907704" y="3933056"/>
            <a:ext cx="151216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>
                <a:solidFill>
                  <a:schemeClr val="bg1">
                    <a:alpha val="99000"/>
                  </a:schemeClr>
                </a:solidFill>
              </a:rPr>
              <a:t>CLR 1.1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907704" y="3284984"/>
            <a:ext cx="1512168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>
                <a:solidFill>
                  <a:schemeClr val="bg1">
                    <a:alpha val="99000"/>
                  </a:schemeClr>
                </a:solidFill>
              </a:rPr>
              <a:t>.NET 1.1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8" y="4797152"/>
            <a:ext cx="4680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2003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635896" y="3933056"/>
            <a:ext cx="151216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>
                <a:solidFill>
                  <a:schemeClr val="bg1">
                    <a:alpha val="99000"/>
                  </a:schemeClr>
                </a:solidFill>
              </a:rPr>
              <a:t>CLR 2.0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635896" y="3284984"/>
            <a:ext cx="1512168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>
                <a:solidFill>
                  <a:schemeClr val="bg1">
                    <a:alpha val="99000"/>
                  </a:schemeClr>
                </a:solidFill>
              </a:rPr>
              <a:t>.NET 2.0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1920" y="4797152"/>
            <a:ext cx="11124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2005 - 2008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79912" y="2852936"/>
            <a:ext cx="1222201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>
                <a:solidFill>
                  <a:schemeClr val="bg1">
                    <a:alpha val="99000"/>
                  </a:schemeClr>
                </a:solidFill>
              </a:rPr>
              <a:t>3.0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32313" y="2420888"/>
            <a:ext cx="92772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>
                <a:solidFill>
                  <a:schemeClr val="bg1">
                    <a:alpha val="99000"/>
                  </a:schemeClr>
                </a:solidFill>
              </a:rPr>
              <a:t>3.5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995936" y="1988840"/>
            <a:ext cx="792088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>
                <a:solidFill>
                  <a:schemeClr val="bg1">
                    <a:alpha val="99000"/>
                  </a:schemeClr>
                </a:solidFill>
              </a:rPr>
              <a:t>SP1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436096" y="3933056"/>
            <a:ext cx="151216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>
                <a:solidFill>
                  <a:schemeClr val="bg1">
                    <a:alpha val="99000"/>
                  </a:schemeClr>
                </a:solidFill>
              </a:rPr>
              <a:t>CLR 4.0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436096" y="3284984"/>
            <a:ext cx="1512168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 smtClean="0">
                <a:solidFill>
                  <a:schemeClr val="bg1">
                    <a:alpha val="99000"/>
                  </a:schemeClr>
                </a:solidFill>
              </a:rPr>
              <a:t>.NET 4.0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03255" y="4797152"/>
            <a:ext cx="4680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2010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60307" y="4797152"/>
            <a:ext cx="637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2011-x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164288" y="3933056"/>
            <a:ext cx="151216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>
                <a:solidFill>
                  <a:schemeClr val="bg1">
                    <a:alpha val="99000"/>
                  </a:schemeClr>
                </a:solidFill>
              </a:rPr>
              <a:t>CLR 4.5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164288" y="3284984"/>
            <a:ext cx="1512168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 smtClean="0">
                <a:solidFill>
                  <a:schemeClr val="bg1">
                    <a:alpha val="99000"/>
                  </a:schemeClr>
                </a:solidFill>
              </a:rPr>
              <a:t>.NET 4.5</a:t>
            </a:r>
          </a:p>
        </p:txBody>
      </p:sp>
    </p:spTree>
    <p:extLst>
      <p:ext uri="{BB962C8B-B14F-4D97-AF65-F5344CB8AC3E}">
        <p14:creationId xmlns:p14="http://schemas.microsoft.com/office/powerpoint/2010/main" val="12237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Value vs. Reference Types</a:t>
            </a:r>
            <a:endParaRPr lang="de-DE" dirty="0"/>
          </a:p>
        </p:txBody>
      </p:sp>
      <p:sp>
        <p:nvSpPr>
          <p:cNvPr id="4" name="Abgerundetes Rechteck 6"/>
          <p:cNvSpPr/>
          <p:nvPr/>
        </p:nvSpPr>
        <p:spPr>
          <a:xfrm>
            <a:off x="2421690" y="1207919"/>
            <a:ext cx="1752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Object</a:t>
            </a:r>
            <a:br>
              <a:rPr lang="de-DE" sz="1400" dirty="0">
                <a:solidFill>
                  <a:schemeClr val="bg1">
                    <a:alpha val="99000"/>
                  </a:schemeClr>
                </a:solidFill>
              </a:rPr>
            </a:br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System.Object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4555290" y="2046119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ValueTypes</a:t>
            </a:r>
          </a:p>
        </p:txBody>
      </p:sp>
      <p:cxnSp>
        <p:nvCxnSpPr>
          <p:cNvPr id="6" name="Shape 6"/>
          <p:cNvCxnSpPr>
            <a:stCxn id="5" idx="0"/>
            <a:endCxn id="4" idx="3"/>
          </p:cNvCxnSpPr>
          <p:nvPr/>
        </p:nvCxnSpPr>
        <p:spPr>
          <a:xfrm rot="16200000" flipV="1">
            <a:off x="4574340" y="1112669"/>
            <a:ext cx="533400" cy="1333500"/>
          </a:xfrm>
          <a:prstGeom prst="curvedConnector2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bgerundetes Rechteck 8"/>
          <p:cNvSpPr/>
          <p:nvPr/>
        </p:nvSpPr>
        <p:spPr>
          <a:xfrm>
            <a:off x="2345490" y="3036719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Sbyte</a:t>
            </a:r>
            <a:br>
              <a:rPr lang="de-DE" sz="1400" dirty="0">
                <a:solidFill>
                  <a:schemeClr val="bg1">
                    <a:alpha val="99000"/>
                  </a:schemeClr>
                </a:solidFill>
              </a:rPr>
            </a:br>
            <a:r>
              <a:rPr lang="de-DE" sz="1100" dirty="0">
                <a:solidFill>
                  <a:schemeClr val="bg1">
                    <a:alpha val="99000"/>
                  </a:schemeClr>
                </a:solidFill>
              </a:rPr>
              <a:t>System.SByte</a:t>
            </a:r>
          </a:p>
        </p:txBody>
      </p:sp>
      <p:sp>
        <p:nvSpPr>
          <p:cNvPr id="8" name="Abgerundetes Rechteck 9"/>
          <p:cNvSpPr/>
          <p:nvPr/>
        </p:nvSpPr>
        <p:spPr>
          <a:xfrm>
            <a:off x="2359768" y="4179719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char</a:t>
            </a:r>
            <a:br>
              <a:rPr lang="de-DE" sz="1400" dirty="0">
                <a:solidFill>
                  <a:schemeClr val="bg1">
                    <a:alpha val="99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alpha val="99000"/>
                  </a:schemeClr>
                </a:solidFill>
              </a:rPr>
              <a:t>System.Char</a:t>
            </a:r>
          </a:p>
        </p:txBody>
      </p:sp>
      <p:sp>
        <p:nvSpPr>
          <p:cNvPr id="9" name="Abgerundetes Rechteck 28"/>
          <p:cNvSpPr/>
          <p:nvPr/>
        </p:nvSpPr>
        <p:spPr>
          <a:xfrm>
            <a:off x="4021890" y="3036719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short</a:t>
            </a:r>
            <a:br>
              <a:rPr lang="de-DE" sz="1400" dirty="0">
                <a:solidFill>
                  <a:schemeClr val="bg1">
                    <a:alpha val="99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alpha val="99000"/>
                  </a:schemeClr>
                </a:solidFill>
              </a:rPr>
              <a:t>System.Int16</a:t>
            </a:r>
          </a:p>
        </p:txBody>
      </p:sp>
      <p:sp>
        <p:nvSpPr>
          <p:cNvPr id="10" name="Abgerundetes Rechteck 29"/>
          <p:cNvSpPr/>
          <p:nvPr/>
        </p:nvSpPr>
        <p:spPr>
          <a:xfrm>
            <a:off x="4036168" y="3608223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int</a:t>
            </a:r>
            <a:br>
              <a:rPr lang="de-DE" sz="1400" dirty="0">
                <a:solidFill>
                  <a:schemeClr val="bg1">
                    <a:alpha val="99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alpha val="99000"/>
                  </a:schemeClr>
                </a:solidFill>
              </a:rPr>
              <a:t>System.Int32</a:t>
            </a:r>
          </a:p>
        </p:txBody>
      </p:sp>
      <p:sp>
        <p:nvSpPr>
          <p:cNvPr id="11" name="Abgerundetes Rechteck 30"/>
          <p:cNvSpPr/>
          <p:nvPr/>
        </p:nvSpPr>
        <p:spPr>
          <a:xfrm>
            <a:off x="4021890" y="4179719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long</a:t>
            </a:r>
            <a:br>
              <a:rPr lang="de-DE" sz="1400" dirty="0">
                <a:solidFill>
                  <a:schemeClr val="bg1">
                    <a:alpha val="99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alpha val="99000"/>
                  </a:schemeClr>
                </a:solidFill>
              </a:rPr>
              <a:t>Sysem.Int64</a:t>
            </a:r>
          </a:p>
        </p:txBody>
      </p:sp>
      <p:sp>
        <p:nvSpPr>
          <p:cNvPr id="12" name="Abgerundetes Rechteck 31"/>
          <p:cNvSpPr/>
          <p:nvPr/>
        </p:nvSpPr>
        <p:spPr>
          <a:xfrm>
            <a:off x="4021890" y="4751231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decimal</a:t>
            </a:r>
            <a:br>
              <a:rPr lang="de-DE" sz="1400" dirty="0">
                <a:solidFill>
                  <a:schemeClr val="bg1">
                    <a:alpha val="99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alpha val="99000"/>
                  </a:schemeClr>
                </a:solidFill>
              </a:rPr>
              <a:t>System.Decimal</a:t>
            </a:r>
          </a:p>
        </p:txBody>
      </p:sp>
      <p:sp>
        <p:nvSpPr>
          <p:cNvPr id="13" name="Abgerundetes Rechteck 32"/>
          <p:cNvSpPr/>
          <p:nvPr/>
        </p:nvSpPr>
        <p:spPr>
          <a:xfrm>
            <a:off x="4021890" y="5322735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boolean</a:t>
            </a:r>
            <a:br>
              <a:rPr lang="de-DE" sz="1400" dirty="0">
                <a:solidFill>
                  <a:schemeClr val="bg1">
                    <a:alpha val="99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alpha val="99000"/>
                  </a:schemeClr>
                </a:solidFill>
              </a:rPr>
              <a:t>System.Boolean</a:t>
            </a:r>
          </a:p>
        </p:txBody>
      </p:sp>
      <p:sp>
        <p:nvSpPr>
          <p:cNvPr id="14" name="Abgerundetes Rechteck 84"/>
          <p:cNvSpPr/>
          <p:nvPr/>
        </p:nvSpPr>
        <p:spPr>
          <a:xfrm>
            <a:off x="5698298" y="3036719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ushort</a:t>
            </a:r>
            <a:br>
              <a:rPr lang="de-DE" sz="1400" dirty="0">
                <a:solidFill>
                  <a:schemeClr val="bg1">
                    <a:alpha val="99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alpha val="99000"/>
                  </a:schemeClr>
                </a:solidFill>
              </a:rPr>
              <a:t>System.UInt16</a:t>
            </a:r>
          </a:p>
        </p:txBody>
      </p:sp>
      <p:sp>
        <p:nvSpPr>
          <p:cNvPr id="15" name="Abgerundetes Rechteck 85"/>
          <p:cNvSpPr/>
          <p:nvPr/>
        </p:nvSpPr>
        <p:spPr>
          <a:xfrm>
            <a:off x="5698298" y="3608223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uint</a:t>
            </a:r>
          </a:p>
          <a:p>
            <a:pPr algn="ctr" defTabSz="914099"/>
            <a:r>
              <a:rPr lang="de-DE" sz="1200" dirty="0">
                <a:solidFill>
                  <a:schemeClr val="bg1">
                    <a:alpha val="99000"/>
                  </a:schemeClr>
                </a:solidFill>
              </a:rPr>
              <a:t>System.UInt32</a:t>
            </a:r>
          </a:p>
        </p:txBody>
      </p:sp>
      <p:sp>
        <p:nvSpPr>
          <p:cNvPr id="16" name="Abgerundetes Rechteck 86"/>
          <p:cNvSpPr/>
          <p:nvPr/>
        </p:nvSpPr>
        <p:spPr>
          <a:xfrm>
            <a:off x="5698298" y="4179727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ulong</a:t>
            </a:r>
            <a:br>
              <a:rPr lang="de-DE" sz="1400" dirty="0">
                <a:solidFill>
                  <a:schemeClr val="bg1">
                    <a:alpha val="99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alpha val="99000"/>
                  </a:schemeClr>
                </a:solidFill>
              </a:rPr>
              <a:t>System.UInt64</a:t>
            </a:r>
          </a:p>
        </p:txBody>
      </p:sp>
      <p:sp>
        <p:nvSpPr>
          <p:cNvPr id="17" name="Abgerundetes Rechteck 87"/>
          <p:cNvSpPr/>
          <p:nvPr/>
        </p:nvSpPr>
        <p:spPr>
          <a:xfrm>
            <a:off x="5698298" y="4751231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 err="1">
                <a:solidFill>
                  <a:schemeClr val="bg1">
                    <a:alpha val="99000"/>
                  </a:schemeClr>
                </a:solidFill>
              </a:rPr>
              <a:t>Structure</a:t>
            </a:r>
            <a:endParaRPr lang="de-DE" sz="1400" dirty="0">
              <a:solidFill>
                <a:schemeClr val="bg1">
                  <a:alpha val="99000"/>
                </a:schemeClr>
              </a:solidFill>
            </a:endParaRPr>
          </a:p>
        </p:txBody>
      </p:sp>
      <p:sp>
        <p:nvSpPr>
          <p:cNvPr id="18" name="Abgerundetes Rechteck 88"/>
          <p:cNvSpPr/>
          <p:nvPr/>
        </p:nvSpPr>
        <p:spPr>
          <a:xfrm>
            <a:off x="5698298" y="5322735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 err="1">
                <a:solidFill>
                  <a:schemeClr val="bg1">
                    <a:alpha val="99000"/>
                  </a:schemeClr>
                </a:solidFill>
              </a:rPr>
              <a:t>Others</a:t>
            </a:r>
            <a:endParaRPr lang="de-DE" sz="1400" dirty="0">
              <a:solidFill>
                <a:schemeClr val="bg1">
                  <a:alpha val="99000"/>
                </a:schemeClr>
              </a:solidFill>
            </a:endParaRPr>
          </a:p>
        </p:txBody>
      </p:sp>
      <p:sp>
        <p:nvSpPr>
          <p:cNvPr id="19" name="Abgerundetes Rechteck 104"/>
          <p:cNvSpPr/>
          <p:nvPr/>
        </p:nvSpPr>
        <p:spPr>
          <a:xfrm>
            <a:off x="7412810" y="3036719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float</a:t>
            </a:r>
            <a:br>
              <a:rPr lang="de-DE" sz="1400" dirty="0">
                <a:solidFill>
                  <a:schemeClr val="bg1">
                    <a:alpha val="99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alpha val="99000"/>
                  </a:schemeClr>
                </a:solidFill>
              </a:rPr>
              <a:t>System.Single</a:t>
            </a:r>
          </a:p>
        </p:txBody>
      </p:sp>
      <p:sp>
        <p:nvSpPr>
          <p:cNvPr id="20" name="Abgerundetes Rechteck 105"/>
          <p:cNvSpPr/>
          <p:nvPr/>
        </p:nvSpPr>
        <p:spPr>
          <a:xfrm>
            <a:off x="7412810" y="3608223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double</a:t>
            </a:r>
            <a:br>
              <a:rPr lang="de-DE" sz="1400" dirty="0">
                <a:solidFill>
                  <a:schemeClr val="bg1">
                    <a:alpha val="99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alpha val="99000"/>
                  </a:schemeClr>
                </a:solidFill>
              </a:rPr>
              <a:t>System.Double</a:t>
            </a:r>
          </a:p>
        </p:txBody>
      </p:sp>
      <p:sp>
        <p:nvSpPr>
          <p:cNvPr id="21" name="Abgerundetes Rechteck 100"/>
          <p:cNvSpPr/>
          <p:nvPr/>
        </p:nvSpPr>
        <p:spPr>
          <a:xfrm>
            <a:off x="7412810" y="4179727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 err="1">
                <a:solidFill>
                  <a:schemeClr val="bg1">
                    <a:alpha val="99000"/>
                  </a:schemeClr>
                </a:solidFill>
              </a:rPr>
              <a:t>Enum</a:t>
            </a:r>
            <a:endParaRPr lang="de-DE" sz="1400" dirty="0">
              <a:solidFill>
                <a:schemeClr val="bg1">
                  <a:alpha val="99000"/>
                </a:schemeClr>
              </a:solidFill>
            </a:endParaRPr>
          </a:p>
        </p:txBody>
      </p:sp>
      <p:cxnSp>
        <p:nvCxnSpPr>
          <p:cNvPr id="22" name="Curved Connector 21"/>
          <p:cNvCxnSpPr>
            <a:stCxn id="7" idx="3"/>
            <a:endCxn id="5" idx="1"/>
          </p:cNvCxnSpPr>
          <p:nvPr/>
        </p:nvCxnSpPr>
        <p:spPr>
          <a:xfrm flipV="1">
            <a:off x="3702812" y="2236619"/>
            <a:ext cx="852478" cy="1050133"/>
          </a:xfrm>
          <a:prstGeom prst="curvedConnector3">
            <a:avLst>
              <a:gd name="adj1" fmla="val 15252"/>
            </a:avLst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8" idx="3"/>
            <a:endCxn id="5" idx="1"/>
          </p:cNvCxnSpPr>
          <p:nvPr/>
        </p:nvCxnSpPr>
        <p:spPr>
          <a:xfrm flipV="1">
            <a:off x="3717090" y="2236619"/>
            <a:ext cx="838200" cy="2193133"/>
          </a:xfrm>
          <a:prstGeom prst="curvedConnector3">
            <a:avLst>
              <a:gd name="adj1" fmla="val 24271"/>
            </a:avLst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9" idx="3"/>
            <a:endCxn id="5" idx="2"/>
          </p:cNvCxnSpPr>
          <p:nvPr/>
        </p:nvCxnSpPr>
        <p:spPr>
          <a:xfrm flipV="1">
            <a:off x="5379212" y="2427119"/>
            <a:ext cx="128578" cy="859633"/>
          </a:xfrm>
          <a:prstGeom prst="curved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45"/>
          <p:cNvCxnSpPr>
            <a:stCxn id="10" idx="3"/>
            <a:endCxn id="5" idx="2"/>
          </p:cNvCxnSpPr>
          <p:nvPr/>
        </p:nvCxnSpPr>
        <p:spPr>
          <a:xfrm flipV="1">
            <a:off x="5393490" y="2427119"/>
            <a:ext cx="114300" cy="1431137"/>
          </a:xfrm>
          <a:prstGeom prst="curved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47"/>
          <p:cNvCxnSpPr>
            <a:stCxn id="11" idx="3"/>
            <a:endCxn id="5" idx="2"/>
          </p:cNvCxnSpPr>
          <p:nvPr/>
        </p:nvCxnSpPr>
        <p:spPr>
          <a:xfrm flipV="1">
            <a:off x="5379212" y="2427119"/>
            <a:ext cx="128578" cy="2002633"/>
          </a:xfrm>
          <a:prstGeom prst="curved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50"/>
          <p:cNvCxnSpPr>
            <a:stCxn id="12" idx="3"/>
            <a:endCxn id="5" idx="2"/>
          </p:cNvCxnSpPr>
          <p:nvPr/>
        </p:nvCxnSpPr>
        <p:spPr>
          <a:xfrm flipV="1">
            <a:off x="5379212" y="2427119"/>
            <a:ext cx="128578" cy="2574145"/>
          </a:xfrm>
          <a:prstGeom prst="curved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52"/>
          <p:cNvCxnSpPr>
            <a:stCxn id="13" idx="3"/>
            <a:endCxn id="5" idx="2"/>
          </p:cNvCxnSpPr>
          <p:nvPr/>
        </p:nvCxnSpPr>
        <p:spPr>
          <a:xfrm flipV="1">
            <a:off x="5379212" y="2427119"/>
            <a:ext cx="128578" cy="3145649"/>
          </a:xfrm>
          <a:prstGeom prst="curved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4" idx="3"/>
            <a:endCxn id="5" idx="3"/>
          </p:cNvCxnSpPr>
          <p:nvPr/>
        </p:nvCxnSpPr>
        <p:spPr>
          <a:xfrm flipH="1" flipV="1">
            <a:off x="6460290" y="2236619"/>
            <a:ext cx="595330" cy="1050133"/>
          </a:xfrm>
          <a:prstGeom prst="curvedConnector3">
            <a:avLst>
              <a:gd name="adj1" fmla="val -31154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15" idx="3"/>
            <a:endCxn id="5" idx="3"/>
          </p:cNvCxnSpPr>
          <p:nvPr/>
        </p:nvCxnSpPr>
        <p:spPr>
          <a:xfrm flipH="1" flipV="1">
            <a:off x="6460290" y="2236619"/>
            <a:ext cx="595330" cy="1621637"/>
          </a:xfrm>
          <a:prstGeom prst="curvedConnector3">
            <a:avLst>
              <a:gd name="adj1" fmla="val -38399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6" idx="3"/>
            <a:endCxn id="5" idx="3"/>
          </p:cNvCxnSpPr>
          <p:nvPr/>
        </p:nvCxnSpPr>
        <p:spPr>
          <a:xfrm flipH="1" flipV="1">
            <a:off x="6460290" y="2236619"/>
            <a:ext cx="595330" cy="2193141"/>
          </a:xfrm>
          <a:prstGeom prst="curvedConnector3">
            <a:avLst>
              <a:gd name="adj1" fmla="val -38399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7" idx="3"/>
            <a:endCxn id="5" idx="3"/>
          </p:cNvCxnSpPr>
          <p:nvPr/>
        </p:nvCxnSpPr>
        <p:spPr>
          <a:xfrm flipH="1" flipV="1">
            <a:off x="6460290" y="2236619"/>
            <a:ext cx="595330" cy="2764645"/>
          </a:xfrm>
          <a:prstGeom prst="curvedConnector3">
            <a:avLst>
              <a:gd name="adj1" fmla="val -38399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8" idx="3"/>
            <a:endCxn id="5" idx="3"/>
          </p:cNvCxnSpPr>
          <p:nvPr/>
        </p:nvCxnSpPr>
        <p:spPr>
          <a:xfrm flipH="1" flipV="1">
            <a:off x="6460290" y="2236619"/>
            <a:ext cx="595330" cy="3336149"/>
          </a:xfrm>
          <a:prstGeom prst="curvedConnector3">
            <a:avLst>
              <a:gd name="adj1" fmla="val -38399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8"/>
          <p:cNvSpPr/>
          <p:nvPr/>
        </p:nvSpPr>
        <p:spPr>
          <a:xfrm>
            <a:off x="2345490" y="3603453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>
                <a:solidFill>
                  <a:schemeClr val="bg1">
                    <a:alpha val="99000"/>
                  </a:schemeClr>
                </a:solidFill>
              </a:rPr>
              <a:t>byte</a:t>
            </a:r>
          </a:p>
          <a:p>
            <a:pPr algn="ctr" defTabSz="914099"/>
            <a:r>
              <a:rPr lang="de-DE" sz="1200" dirty="0">
                <a:solidFill>
                  <a:schemeClr val="bg1">
                    <a:alpha val="99000"/>
                  </a:schemeClr>
                </a:solidFill>
              </a:rPr>
              <a:t>System.Byte</a:t>
            </a:r>
          </a:p>
        </p:txBody>
      </p:sp>
      <p:cxnSp>
        <p:nvCxnSpPr>
          <p:cNvPr id="36" name="Curved Connector 35"/>
          <p:cNvCxnSpPr>
            <a:stCxn id="19" idx="3"/>
            <a:endCxn id="5" idx="3"/>
          </p:cNvCxnSpPr>
          <p:nvPr/>
        </p:nvCxnSpPr>
        <p:spPr>
          <a:xfrm flipH="1" flipV="1">
            <a:off x="6460290" y="2236619"/>
            <a:ext cx="2309842" cy="1050133"/>
          </a:xfrm>
          <a:prstGeom prst="curvedConnector3">
            <a:avLst>
              <a:gd name="adj1" fmla="val -9897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20" idx="3"/>
            <a:endCxn id="5" idx="3"/>
          </p:cNvCxnSpPr>
          <p:nvPr/>
        </p:nvCxnSpPr>
        <p:spPr>
          <a:xfrm flipH="1" flipV="1">
            <a:off x="6460290" y="2236619"/>
            <a:ext cx="2309842" cy="1621637"/>
          </a:xfrm>
          <a:prstGeom prst="curvedConnector3">
            <a:avLst>
              <a:gd name="adj1" fmla="val -9897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1" idx="3"/>
            <a:endCxn id="5" idx="3"/>
          </p:cNvCxnSpPr>
          <p:nvPr/>
        </p:nvCxnSpPr>
        <p:spPr>
          <a:xfrm flipH="1" flipV="1">
            <a:off x="6460290" y="2236619"/>
            <a:ext cx="2309842" cy="2193141"/>
          </a:xfrm>
          <a:prstGeom prst="curvedConnector3">
            <a:avLst>
              <a:gd name="adj1" fmla="val -9897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bgerundetes Rechteck 479"/>
          <p:cNvSpPr/>
          <p:nvPr/>
        </p:nvSpPr>
        <p:spPr>
          <a:xfrm>
            <a:off x="364290" y="2362675"/>
            <a:ext cx="1357322" cy="500066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>
                <a:solidFill>
                  <a:schemeClr val="bg1">
                    <a:alpha val="99000"/>
                  </a:schemeClr>
                </a:solidFill>
              </a:rPr>
              <a:t>Class</a:t>
            </a:r>
          </a:p>
        </p:txBody>
      </p:sp>
      <p:sp>
        <p:nvSpPr>
          <p:cNvPr id="41" name="Abgerundetes Rechteck 480"/>
          <p:cNvSpPr/>
          <p:nvPr/>
        </p:nvSpPr>
        <p:spPr>
          <a:xfrm>
            <a:off x="364290" y="3005617"/>
            <a:ext cx="1357322" cy="500066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>
                <a:solidFill>
                  <a:schemeClr val="bg1">
                    <a:alpha val="99000"/>
                  </a:schemeClr>
                </a:solidFill>
              </a:rPr>
              <a:t>Interface</a:t>
            </a:r>
          </a:p>
        </p:txBody>
      </p:sp>
      <p:sp>
        <p:nvSpPr>
          <p:cNvPr id="42" name="Abgerundetes Rechteck 481"/>
          <p:cNvSpPr/>
          <p:nvPr/>
        </p:nvSpPr>
        <p:spPr>
          <a:xfrm>
            <a:off x="364290" y="3648559"/>
            <a:ext cx="1357322" cy="500066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>
                <a:solidFill>
                  <a:schemeClr val="bg1">
                    <a:alpha val="99000"/>
                  </a:schemeClr>
                </a:solidFill>
              </a:rPr>
              <a:t>Array</a:t>
            </a:r>
            <a:br>
              <a:rPr lang="de-DE" sz="2200" dirty="0">
                <a:solidFill>
                  <a:schemeClr val="bg1">
                    <a:alpha val="99000"/>
                  </a:schemeClr>
                </a:solidFill>
              </a:rPr>
            </a:br>
            <a:r>
              <a:rPr lang="de-DE" sz="900" dirty="0">
                <a:solidFill>
                  <a:schemeClr val="bg1">
                    <a:alpha val="99000"/>
                  </a:schemeClr>
                </a:solidFill>
              </a:rPr>
              <a:t>System.Array</a:t>
            </a:r>
          </a:p>
        </p:txBody>
      </p:sp>
      <p:sp>
        <p:nvSpPr>
          <p:cNvPr id="43" name="Abgerundetes Rechteck 482"/>
          <p:cNvSpPr/>
          <p:nvPr/>
        </p:nvSpPr>
        <p:spPr>
          <a:xfrm>
            <a:off x="364290" y="4291501"/>
            <a:ext cx="1357322" cy="500066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>
                <a:solidFill>
                  <a:schemeClr val="bg1">
                    <a:alpha val="99000"/>
                  </a:schemeClr>
                </a:solidFill>
              </a:rPr>
              <a:t>String</a:t>
            </a:r>
            <a:br>
              <a:rPr lang="de-DE" sz="2200" dirty="0">
                <a:solidFill>
                  <a:schemeClr val="bg1">
                    <a:alpha val="99000"/>
                  </a:schemeClr>
                </a:solidFill>
              </a:rPr>
            </a:br>
            <a:r>
              <a:rPr lang="de-DE" sz="900" dirty="0">
                <a:solidFill>
                  <a:schemeClr val="bg1">
                    <a:alpha val="99000"/>
                  </a:schemeClr>
                </a:solidFill>
              </a:rPr>
              <a:t>System.String</a:t>
            </a:r>
          </a:p>
        </p:txBody>
      </p:sp>
      <p:sp>
        <p:nvSpPr>
          <p:cNvPr id="44" name="Abgerundetes Rechteck 483"/>
          <p:cNvSpPr/>
          <p:nvPr/>
        </p:nvSpPr>
        <p:spPr>
          <a:xfrm>
            <a:off x="364290" y="4934443"/>
            <a:ext cx="1357322" cy="500066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 err="1">
                <a:solidFill>
                  <a:schemeClr val="bg1">
                    <a:alpha val="99000"/>
                  </a:schemeClr>
                </a:solidFill>
              </a:rPr>
              <a:t>Delegate</a:t>
            </a:r>
            <a:endParaRPr lang="de-DE" sz="2200" dirty="0">
              <a:solidFill>
                <a:schemeClr val="bg1">
                  <a:alpha val="99000"/>
                </a:schemeClr>
              </a:solidFill>
            </a:endParaRPr>
          </a:p>
        </p:txBody>
      </p:sp>
      <p:sp>
        <p:nvSpPr>
          <p:cNvPr id="45" name="Abgerundetes Rechteck 484"/>
          <p:cNvSpPr/>
          <p:nvPr/>
        </p:nvSpPr>
        <p:spPr>
          <a:xfrm>
            <a:off x="364290" y="5577385"/>
            <a:ext cx="1357322" cy="500066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2200" dirty="0" err="1">
                <a:solidFill>
                  <a:schemeClr val="bg1">
                    <a:alpha val="99000"/>
                  </a:schemeClr>
                </a:solidFill>
              </a:rPr>
              <a:t>Others</a:t>
            </a:r>
            <a:endParaRPr lang="de-DE" sz="2200" dirty="0">
              <a:solidFill>
                <a:schemeClr val="bg1">
                  <a:alpha val="99000"/>
                </a:schemeClr>
              </a:solidFill>
            </a:endParaRPr>
          </a:p>
        </p:txBody>
      </p:sp>
      <p:cxnSp>
        <p:nvCxnSpPr>
          <p:cNvPr id="46" name="Curved Connector 45"/>
          <p:cNvCxnSpPr>
            <a:stCxn id="40" idx="3"/>
            <a:endCxn id="4" idx="1"/>
          </p:cNvCxnSpPr>
          <p:nvPr/>
        </p:nvCxnSpPr>
        <p:spPr>
          <a:xfrm flipV="1">
            <a:off x="1721612" y="1512719"/>
            <a:ext cx="700078" cy="1099989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42" idx="3"/>
            <a:endCxn id="4" idx="1"/>
          </p:cNvCxnSpPr>
          <p:nvPr/>
        </p:nvCxnSpPr>
        <p:spPr>
          <a:xfrm flipV="1">
            <a:off x="1721612" y="1512719"/>
            <a:ext cx="700078" cy="2385873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41" idx="3"/>
            <a:endCxn id="4" idx="1"/>
          </p:cNvCxnSpPr>
          <p:nvPr/>
        </p:nvCxnSpPr>
        <p:spPr>
          <a:xfrm flipV="1">
            <a:off x="1721612" y="1512719"/>
            <a:ext cx="700078" cy="1742931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43" idx="3"/>
            <a:endCxn id="4" idx="1"/>
          </p:cNvCxnSpPr>
          <p:nvPr/>
        </p:nvCxnSpPr>
        <p:spPr>
          <a:xfrm flipV="1">
            <a:off x="1721612" y="1512719"/>
            <a:ext cx="700078" cy="3028815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44" idx="3"/>
            <a:endCxn id="4" idx="1"/>
          </p:cNvCxnSpPr>
          <p:nvPr/>
        </p:nvCxnSpPr>
        <p:spPr>
          <a:xfrm flipV="1">
            <a:off x="1721612" y="1512719"/>
            <a:ext cx="700078" cy="3671757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45" idx="3"/>
            <a:endCxn id="4" idx="1"/>
          </p:cNvCxnSpPr>
          <p:nvPr/>
        </p:nvCxnSpPr>
        <p:spPr>
          <a:xfrm flipV="1">
            <a:off x="1721612" y="1512719"/>
            <a:ext cx="700078" cy="4314699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Multiply 51"/>
          <p:cNvSpPr/>
          <p:nvPr/>
        </p:nvSpPr>
        <p:spPr>
          <a:xfrm>
            <a:off x="7596336" y="6477536"/>
            <a:ext cx="228600" cy="2286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793931" y="6453336"/>
            <a:ext cx="11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CLS - Compliant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4" name="Multiply 53"/>
          <p:cNvSpPr/>
          <p:nvPr/>
        </p:nvSpPr>
        <p:spPr>
          <a:xfrm>
            <a:off x="3412290" y="3646319"/>
            <a:ext cx="228600" cy="2286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5088690" y="3036719"/>
            <a:ext cx="228600" cy="2286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>
            <a:off x="5088690" y="3646319"/>
            <a:ext cx="228600" cy="2286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088690" y="4179719"/>
            <a:ext cx="228600" cy="2286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3412290" y="4179719"/>
            <a:ext cx="228600" cy="2286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ultiply 58"/>
          <p:cNvSpPr/>
          <p:nvPr/>
        </p:nvSpPr>
        <p:spPr>
          <a:xfrm>
            <a:off x="5088690" y="4789319"/>
            <a:ext cx="228600" cy="2286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5088690" y="5322719"/>
            <a:ext cx="228600" cy="2286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y 60"/>
          <p:cNvSpPr/>
          <p:nvPr/>
        </p:nvSpPr>
        <p:spPr>
          <a:xfrm>
            <a:off x="8517690" y="3646319"/>
            <a:ext cx="228600" cy="2286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ultiply 61"/>
          <p:cNvSpPr/>
          <p:nvPr/>
        </p:nvSpPr>
        <p:spPr>
          <a:xfrm>
            <a:off x="8517690" y="3036719"/>
            <a:ext cx="228600" cy="2286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1463080" y="4912747"/>
            <a:ext cx="228600" cy="2286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64" name="Multiply 63"/>
          <p:cNvSpPr/>
          <p:nvPr/>
        </p:nvSpPr>
        <p:spPr>
          <a:xfrm>
            <a:off x="3869490" y="1207919"/>
            <a:ext cx="228600" cy="2286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bgerundetes Rechteck 100"/>
          <p:cNvSpPr/>
          <p:nvPr/>
        </p:nvSpPr>
        <p:spPr>
          <a:xfrm>
            <a:off x="7420590" y="5051253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 err="1">
                <a:solidFill>
                  <a:schemeClr val="bg1">
                    <a:alpha val="99000"/>
                  </a:schemeClr>
                </a:solidFill>
              </a:rPr>
              <a:t>BigInteger</a:t>
            </a:r>
            <a:endParaRPr lang="de-DE" sz="1400" dirty="0">
              <a:solidFill>
                <a:schemeClr val="bg1">
                  <a:alpha val="99000"/>
                </a:schemeClr>
              </a:solidFill>
            </a:endParaRPr>
          </a:p>
          <a:p>
            <a:pPr algn="ctr" defTabSz="914099"/>
            <a:r>
              <a:rPr lang="de-DE" sz="1200" dirty="0" err="1">
                <a:solidFill>
                  <a:schemeClr val="bg1">
                    <a:alpha val="99000"/>
                  </a:schemeClr>
                </a:solidFill>
              </a:rPr>
              <a:t>System.Numerics</a:t>
            </a:r>
            <a:endParaRPr lang="de-DE" sz="1200" dirty="0">
              <a:solidFill>
                <a:schemeClr val="bg1">
                  <a:alpha val="99000"/>
                </a:schemeClr>
              </a:solidFill>
            </a:endParaRPr>
          </a:p>
        </p:txBody>
      </p:sp>
      <p:sp>
        <p:nvSpPr>
          <p:cNvPr id="66" name="Abgerundetes Rechteck 100"/>
          <p:cNvSpPr/>
          <p:nvPr/>
        </p:nvSpPr>
        <p:spPr>
          <a:xfrm>
            <a:off x="7420590" y="5592614"/>
            <a:ext cx="1357322" cy="50006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de-DE" sz="1400" dirty="0" err="1">
                <a:solidFill>
                  <a:schemeClr val="bg1">
                    <a:alpha val="99000"/>
                  </a:schemeClr>
                </a:solidFill>
              </a:rPr>
              <a:t>Complex</a:t>
            </a:r>
            <a:endParaRPr lang="de-DE" sz="1400" dirty="0">
              <a:solidFill>
                <a:schemeClr val="bg1">
                  <a:alpha val="99000"/>
                </a:schemeClr>
              </a:solidFill>
            </a:endParaRPr>
          </a:p>
          <a:p>
            <a:pPr algn="ctr" defTabSz="914099"/>
            <a:r>
              <a:rPr lang="de-DE" sz="1200" dirty="0" err="1">
                <a:solidFill>
                  <a:schemeClr val="bg1">
                    <a:alpha val="99000"/>
                  </a:schemeClr>
                </a:solidFill>
              </a:rPr>
              <a:t>System.Numerics</a:t>
            </a:r>
            <a:endParaRPr lang="de-DE" sz="1200" dirty="0">
              <a:solidFill>
                <a:schemeClr val="bg1">
                  <a:alpha val="99000"/>
                </a:schemeClr>
              </a:solidFill>
            </a:endParaRPr>
          </a:p>
        </p:txBody>
      </p:sp>
      <p:cxnSp>
        <p:nvCxnSpPr>
          <p:cNvPr id="67" name="Curved Connector 66"/>
          <p:cNvCxnSpPr>
            <a:stCxn id="65" idx="3"/>
            <a:endCxn id="5" idx="3"/>
          </p:cNvCxnSpPr>
          <p:nvPr/>
        </p:nvCxnSpPr>
        <p:spPr>
          <a:xfrm flipH="1" flipV="1">
            <a:off x="6460290" y="2236619"/>
            <a:ext cx="2317622" cy="3064667"/>
          </a:xfrm>
          <a:prstGeom prst="curvedConnector3">
            <a:avLst>
              <a:gd name="adj1" fmla="val -12304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66" idx="3"/>
            <a:endCxn id="5" idx="3"/>
          </p:cNvCxnSpPr>
          <p:nvPr/>
        </p:nvCxnSpPr>
        <p:spPr>
          <a:xfrm flipH="1" flipV="1">
            <a:off x="6460290" y="2236619"/>
            <a:ext cx="2317622" cy="3606028"/>
          </a:xfrm>
          <a:prstGeom prst="curvedConnector3">
            <a:avLst>
              <a:gd name="adj1" fmla="val -9025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1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Value Types Demo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Don‘t care about the Value Types, but remember the call byRef and call byValue thing.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9177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Windows.DialogBox" Revision="1" Stencil="System.Storyboarding.Windows" StencilVersion="0.1"/>
</Control>
</file>

<file path=customXml/item10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11.xml><?xml version="1.0" encoding="utf-8"?>
<Control xmlns="http://schemas.microsoft.com/VisualStudio/2011/storyboarding/control">
  <Id Name="System.Storyboarding.Backgrounds.VisualStudio" Revision="1" Stencil="System.Storyboarding.Backgrounds" StencilVersion="0.1"/>
</Control>
</file>

<file path=customXml/item12.xml><?xml version="1.0" encoding="utf-8"?>
<Control xmlns="http://schemas.microsoft.com/VisualStudio/2011/storyboarding/control">
  <Id Name="System.Storyboarding.Media.MapMarker" Revision="1" Stencil="System.Storyboarding.Media" StencilVersion="0.1"/>
</Control>
</file>

<file path=customXml/item13.xml><?xml version="1.0" encoding="utf-8"?>
<Control xmlns="http://schemas.microsoft.com/VisualStudio/2011/storyboarding/control">
  <Id Name="System.Storyboarding.Media.MapMarker" Revision="1" Stencil="System.Storyboarding.Media" StencilVersion="0.1"/>
</Control>
</file>

<file path=customXml/item14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15.xml><?xml version="1.0" encoding="utf-8"?>
<Control xmlns="http://schemas.microsoft.com/VisualStudio/2011/storyboarding/control">
  <Id Name="System.Storyboarding.WindowsPhone.Tile" Revision="1" Stencil="System.Storyboarding.WindowsPhone" StencilVersion="0.1"/>
</Control>
</file>

<file path=customXml/item16.xml><?xml version="1.0" encoding="utf-8"?>
<Control xmlns="http://schemas.microsoft.com/VisualStudio/2011/storyboarding/control/v1.0">
  <Id Name="System.Storyboarding.Window.TreeList" RevisionId="5cd6455b-2022-41ff-9eb7-714be128d4b6" Stencil="System.Storyboarding.Window" StencilRevisionId="5cd6455b-2022-41ff-9eb7-714be128d4b6" StencilVersion="0.1"/>
</Control>
</file>

<file path=customXml/item17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18.xml><?xml version="1.0" encoding="utf-8"?>
<Control xmlns="http://schemas.microsoft.com/VisualStudio/2011/storyboarding/control">
  <Id Name="System.Storyboarding.WindowsPhone.Tile" Revision="1" Stencil="System.Storyboarding.WindowsPhone" StencilVersion="0.1"/>
</Control>
</file>

<file path=customXml/item19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2.xml><?xml version="1.0" encoding="utf-8"?>
<Control xmlns="http://schemas.microsoft.com/VisualStudio/2011/storyboarding/control/v1.0">
  <Id Name="System.Storyboarding.Window.TreeList" RevisionId="5cd6455b-2022-41ff-9eb7-714be128d4b6" Stencil="System.Storyboarding.Window" StencilRevisionId="5cd6455b-2022-41ff-9eb7-714be128d4b6" StencilVersion="0.1"/>
</Control>
</file>

<file path=customXml/item20.xml><?xml version="1.0" encoding="utf-8"?>
<Control xmlns="http://schemas.microsoft.com/VisualStudio/2011/storyboarding/control/v1.0">
  <Id Name="System.Storyboarding.Window.TreeList" RevisionId="5cd6455b-2022-41ff-9eb7-714be128d4b6" Stencil="System.Storyboarding.Window" StencilRevisionId="5cd6455b-2022-41ff-9eb7-714be128d4b6" StencilVersion="0.1"/>
</Control>
</file>

<file path=customXml/item21.xml><?xml version="1.0" encoding="utf-8"?>
<Control xmlns="http://schemas.microsoft.com/VisualStudio/2011/storyboarding/control">
  <Id Name="System.Storyboarding.Windows.CommandPrompt" Revision="1" Stencil="System.Storyboarding.Windows" StencilVersion="0.1"/>
</Control>
</file>

<file path=customXml/item22.xml><?xml version="1.0" encoding="utf-8"?>
<Control xmlns="http://schemas.microsoft.com/VisualStudio/2011/storyboarding/control">
  <Id Name="System.Storyboarding.Common.DropdownBox" Revision="1" Stencil="System.Storyboarding.Common" StencilVersion="0.1"/>
</Control>
</file>

<file path=customXml/item23.xml><?xml version="1.0" encoding="utf-8"?>
<Control xmlns="http://schemas.microsoft.com/VisualStudio/2011/storyboarding/control">
  <Id Name="System.Storyboarding.Icons.Paperclip" Revision="1" Stencil="System.Storyboarding.Icons" StencilVersion="0.1"/>
</Control>
</file>

<file path=customXml/item24.xml><?xml version="1.0" encoding="utf-8"?>
<Control xmlns="http://schemas.microsoft.com/VisualStudio/2011/storyboarding/control">
  <Id Name="System.Storyboarding.Icons.Play" Revision="1" Stencil="System.Storyboarding.Icons" StencilVersion="0.1"/>
</Control>
</file>

<file path=customXml/item25.xml><?xml version="1.0" encoding="utf-8"?>
<Control xmlns="http://schemas.microsoft.com/VisualStudio/2011/storyboarding/control">
  <Id Name="System.Storyboarding.Icons.Star" Revision="1" Stencil="System.Storyboarding.Icons" StencilVersion="0.1"/>
</Control>
</file>

<file path=customXml/item26.xml><?xml version="1.0" encoding="utf-8"?>
<Control xmlns="http://schemas.microsoft.com/VisualStudio/2011/storyboarding/control">
  <Id Name="System.Storyboarding.Windows.CommandPrompt" Revision="1" Stencil="System.Storyboarding.Windows" StencilVersion="0.1"/>
</Control>
</file>

<file path=customXml/item27.xml><?xml version="1.0" encoding="utf-8"?>
<Control xmlns="http://schemas.microsoft.com/VisualStudio/2011/storyboarding/control">
  <Id Name="System.Storyboarding.Media.MapMarker" Revision="1" Stencil="System.Storyboarding.Media" StencilVersion="0.1"/>
</Control>
</file>

<file path=customXml/item28.xml><?xml version="1.0" encoding="utf-8"?>
<Control xmlns="http://schemas.microsoft.com/VisualStudio/2011/storyboarding/control">
  <Id Name="System.Storyboarding.Icons.Paperclip" Revision="1" Stencil="System.Storyboarding.Icons" StencilVersion="0.1"/>
</Control>
</file>

<file path=customXml/item29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3.xml><?xml version="1.0" encoding="utf-8"?>
<Control xmlns="http://schemas.microsoft.com/VisualStudio/2011/storyboarding/control">
  <Id Name="System.Storyboarding.Media.MapMarker" Revision="1" Stencil="System.Storyboarding.Media" StencilVersion="0.1"/>
</Control>
</file>

<file path=customXml/item30.xml><?xml version="1.0" encoding="utf-8"?>
<Control xmlns="http://schemas.microsoft.com/VisualStudio/2011/storyboarding/control">
  <Id Name="System.Storyboarding.Media.MapMarker" Revision="1" Stencil="System.Storyboarding.Media" StencilVersion="0.1"/>
</Control>
</file>

<file path=customXml/item31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32.xml><?xml version="1.0" encoding="utf-8"?>
<Control xmlns="http://schemas.microsoft.com/VisualStudio/2011/storyboarding/control">
  <Id Name="System.Storyboarding.Media.MapMarker" Revision="1" Stencil="System.Storyboarding.Media" StencilVersion="0.1"/>
</Control>
</file>

<file path=customXml/item33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34.xml><?xml version="1.0" encoding="utf-8"?>
<Control xmlns="http://schemas.microsoft.com/VisualStudio/2011/storyboarding/control">
  <Id Name="System.Storyboarding.Windows.CommandPrompt" Revision="1" Stencil="System.Storyboarding.Windows" StencilVersion="0.1"/>
</Control>
</file>

<file path=customXml/item35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36.xml><?xml version="1.0" encoding="utf-8"?>
<Control xmlns="http://schemas.microsoft.com/VisualStudio/2011/storyboarding/control">
  <Id Name="System.Storyboarding.Media.TagCloud" Revision="1" Stencil="System.Storyboarding.Media" StencilVersion="0.1"/>
</Control>
</file>

<file path=customXml/item37.xml><?xml version="1.0" encoding="utf-8"?>
<Control xmlns="http://schemas.microsoft.com/VisualStudio/2011/storyboarding/control">
  <Id Name="System.Storyboarding.WindowsPhone.Tile" Revision="1" Stencil="System.Storyboarding.WindowsPhone" StencilVersion="0.1"/>
</Control>
</file>

<file path=customXml/item38.xml><?xml version="1.0" encoding="utf-8"?>
<Control xmlns="http://schemas.microsoft.com/VisualStudio/2011/storyboarding/control">
  <Id Name="System.Storyboarding.Backgrounds.VisualStudio" Revision="1" Stencil="System.Storyboarding.Backgrounds" StencilVersion="0.1"/>
</Control>
</file>

<file path=customXml/item39.xml><?xml version="1.0" encoding="utf-8"?>
<Control xmlns="http://schemas.microsoft.com/VisualStudio/2011/storyboarding/control">
  <Id Name="System.Storyboarding.Media.TagCloud" Revision="1" Stencil="System.Storyboarding.Media" StencilVersion="0.1"/>
</Control>
</file>

<file path=customXml/item4.xml><?xml version="1.0" encoding="utf-8"?>
<Control xmlns="http://schemas.microsoft.com/VisualStudio/2011/storyboarding/control">
  <Id Name="System.Storyboarding.Media.MapMarker" Revision="1" Stencil="System.Storyboarding.Media" StencilVersion="0.1"/>
</Control>
</file>

<file path=customXml/item40.xml><?xml version="1.0" encoding="utf-8"?>
<Control xmlns="http://schemas.microsoft.com/VisualStudio/2011/storyboarding/control">
  <Id Name="System.Storyboarding.Media.MapMarker" Revision="1" Stencil="System.Storyboarding.Media" StencilVersion="0.1"/>
</Control>
</file>

<file path=customXml/item41.xml><?xml version="1.0" encoding="utf-8"?>
<Control xmlns="http://schemas.microsoft.com/VisualStudio/2011/storyboarding/control">
  <Id Name="System.Storyboarding.Icons.Paperclip" Revision="1" Stencil="System.Storyboarding.Icons" StencilVersion="0.1"/>
</Control>
</file>

<file path=customXml/item42.xml><?xml version="1.0" encoding="utf-8"?>
<Control xmlns="http://schemas.microsoft.com/VisualStudio/2011/storyboarding/control">
  <Id Name="System.Storyboarding.Windows.CommandPrompt" Revision="1" Stencil="System.Storyboarding.Windows" StencilVersion="0.1"/>
</Control>
</file>

<file path=customXml/item43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44.xml><?xml version="1.0" encoding="utf-8"?>
<Control xmlns="http://schemas.microsoft.com/VisualStudio/2011/storyboarding/control">
  <Id Name="System.Storyboarding.Icons.Paperclip" Revision="1" Stencil="System.Storyboarding.Icons" StencilVersion="0.1"/>
</Control>
</file>

<file path=customXml/item5.xml><?xml version="1.0" encoding="utf-8"?>
<Control xmlns="http://schemas.microsoft.com/VisualStudio/2011/storyboarding/control">
  <Id Name="System.Storyboarding.Icons.Star" Revision="1" Stencil="System.Storyboarding.Icons" StencilVersion="0.1"/>
</Control>
</file>

<file path=customXml/item6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7.xml><?xml version="1.0" encoding="utf-8"?>
<Control xmlns="http://schemas.microsoft.com/VisualStudio/2011/storyboarding/control">
  <Id Name="System.Storyboarding.Media.TagCloud" Revision="1" Stencil="System.Storyboarding.Media" StencilVersion="0.1"/>
</Control>
</file>

<file path=customXml/item8.xml><?xml version="1.0" encoding="utf-8"?>
<Control xmlns="http://schemas.microsoft.com/VisualStudio/2011/storyboarding/control">
  <Id Name="System.Storyboarding.Backgrounds.VisualStudio" Revision="1" Stencil="System.Storyboarding.Backgrounds" StencilVersion="0.1"/>
</Control>
</file>

<file path=customXml/item9.xml><?xml version="1.0" encoding="utf-8"?>
<Control xmlns="http://schemas.microsoft.com/VisualStudio/2011/storyboarding/control">
  <Id Name="System.Storyboarding.Icons.FolderOpen" Revision="1" Stencil="System.Storyboarding.Icons" StencilVersion="0.1"/>
</Control>
</file>

<file path=customXml/itemProps1.xml><?xml version="1.0" encoding="utf-8"?>
<ds:datastoreItem xmlns:ds="http://schemas.openxmlformats.org/officeDocument/2006/customXml" ds:itemID="{1EEA6CF1-3224-46C1-BC40-0A916EA9EF51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2E0C5CD0-0A97-479D-AEBB-822206FADB16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B735BCC8-A738-4BEC-866E-6966669A444A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7246AB35-8A08-4FC8-8EB6-F189F907B29F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7195E91F-6015-4C69-9AA3-17E508168046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C9A4D2B2-6C93-4C6D-814A-00DE9D7434B7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18A776FF-F0C0-4DB7-9024-7BBF18F8615E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ECFE3C3D-8537-44CE-A551-3D8504CAB52A}">
  <ds:schemaRefs>
    <ds:schemaRef ds:uri="http://schemas.microsoft.com/VisualStudio/2011/storyboarding/control/v1.0"/>
  </ds:schemaRefs>
</ds:datastoreItem>
</file>

<file path=customXml/itemProps17.xml><?xml version="1.0" encoding="utf-8"?>
<ds:datastoreItem xmlns:ds="http://schemas.openxmlformats.org/officeDocument/2006/customXml" ds:itemID="{F3B759B4-F8D6-4B21-8787-0EDB952CC6E9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55E44563-BCA7-4B1C-9FAB-096159D792CF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F97467B8-B97B-49FF-8A5A-A0A83063B57C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8DEE4207-3A33-46F4-946D-BE5C690F6E54}">
  <ds:schemaRefs>
    <ds:schemaRef ds:uri="http://schemas.microsoft.com/VisualStudio/2011/storyboarding/control/v1.0"/>
  </ds:schemaRefs>
</ds:datastoreItem>
</file>

<file path=customXml/itemProps20.xml><?xml version="1.0" encoding="utf-8"?>
<ds:datastoreItem xmlns:ds="http://schemas.openxmlformats.org/officeDocument/2006/customXml" ds:itemID="{E0D980A1-C43A-4E4C-9CB6-A3D02A361E38}">
  <ds:schemaRefs>
    <ds:schemaRef ds:uri="http://schemas.microsoft.com/VisualStudio/2011/storyboarding/control/v1.0"/>
  </ds:schemaRefs>
</ds:datastoreItem>
</file>

<file path=customXml/itemProps21.xml><?xml version="1.0" encoding="utf-8"?>
<ds:datastoreItem xmlns:ds="http://schemas.openxmlformats.org/officeDocument/2006/customXml" ds:itemID="{9071A899-F3F6-4D5B-94EB-5235729960CC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9AEF4D5A-854B-4E92-AFA2-E7892E9FC878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CA82CA15-EDD1-466A-B47A-4411F6544D4A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781E3937-D56C-4F8C-AE4A-1667CA5C7F80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1F8D3775-DD4A-4A45-8075-EB93095D4318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A07CA6D0-6163-4C74-88C7-6E8BA79D4FB7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52CBF8B0-F388-4DCA-A713-1C0C608C8CE9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50AA1E55-6474-4D69-A182-CEC120BB928F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12ADC251-7F77-49C9-89EA-7C62659EB8B3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015F734E-59AF-4992-A34B-0570D31A86E3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C38929F9-E93F-4060-81CD-E4056F2038B3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657AF9AF-4970-442D-B981-55C2FDB565CC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9E6B46AD-DD60-40CA-AC2C-D9EBE86222C6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63B0CB9F-A1FA-4F2E-A50C-54286FDEE89C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D62BBAF7-665E-4B23-BFEE-D383C2056DAC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976BC403-EB83-4465-A021-E29580CD93ED}">
  <ds:schemaRefs>
    <ds:schemaRef ds:uri="http://schemas.microsoft.com/VisualStudio/2011/storyboarding/control"/>
  </ds:schemaRefs>
</ds:datastoreItem>
</file>

<file path=customXml/itemProps36.xml><?xml version="1.0" encoding="utf-8"?>
<ds:datastoreItem xmlns:ds="http://schemas.openxmlformats.org/officeDocument/2006/customXml" ds:itemID="{6C3401CF-27C8-4301-B463-1EAB7120251C}">
  <ds:schemaRefs>
    <ds:schemaRef ds:uri="http://schemas.microsoft.com/VisualStudio/2011/storyboarding/control"/>
  </ds:schemaRefs>
</ds:datastoreItem>
</file>

<file path=customXml/itemProps37.xml><?xml version="1.0" encoding="utf-8"?>
<ds:datastoreItem xmlns:ds="http://schemas.openxmlformats.org/officeDocument/2006/customXml" ds:itemID="{CE45D9BB-6703-48C7-B1BC-B5DC9F490E2B}">
  <ds:schemaRefs>
    <ds:schemaRef ds:uri="http://schemas.microsoft.com/VisualStudio/2011/storyboarding/control"/>
  </ds:schemaRefs>
</ds:datastoreItem>
</file>

<file path=customXml/itemProps38.xml><?xml version="1.0" encoding="utf-8"?>
<ds:datastoreItem xmlns:ds="http://schemas.openxmlformats.org/officeDocument/2006/customXml" ds:itemID="{7010A8A8-13F6-4F66-9479-B1243958504F}">
  <ds:schemaRefs>
    <ds:schemaRef ds:uri="http://schemas.microsoft.com/VisualStudio/2011/storyboarding/control"/>
  </ds:schemaRefs>
</ds:datastoreItem>
</file>

<file path=customXml/itemProps39.xml><?xml version="1.0" encoding="utf-8"?>
<ds:datastoreItem xmlns:ds="http://schemas.openxmlformats.org/officeDocument/2006/customXml" ds:itemID="{649E27C0-033B-44E5-B2BF-8BEC57E82758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B8C9C862-F6B7-4582-89EC-99E4E9C9455F}">
  <ds:schemaRefs>
    <ds:schemaRef ds:uri="http://schemas.microsoft.com/VisualStudio/2011/storyboarding/control"/>
  </ds:schemaRefs>
</ds:datastoreItem>
</file>

<file path=customXml/itemProps40.xml><?xml version="1.0" encoding="utf-8"?>
<ds:datastoreItem xmlns:ds="http://schemas.openxmlformats.org/officeDocument/2006/customXml" ds:itemID="{ADCE2435-DC48-405E-8A3C-855E59A4DFFF}">
  <ds:schemaRefs>
    <ds:schemaRef ds:uri="http://schemas.microsoft.com/VisualStudio/2011/storyboarding/control"/>
  </ds:schemaRefs>
</ds:datastoreItem>
</file>

<file path=customXml/itemProps41.xml><?xml version="1.0" encoding="utf-8"?>
<ds:datastoreItem xmlns:ds="http://schemas.openxmlformats.org/officeDocument/2006/customXml" ds:itemID="{12F97D5F-49FF-4BF6-9780-D7B8E9D7E46B}">
  <ds:schemaRefs>
    <ds:schemaRef ds:uri="http://schemas.microsoft.com/VisualStudio/2011/storyboarding/control"/>
  </ds:schemaRefs>
</ds:datastoreItem>
</file>

<file path=customXml/itemProps42.xml><?xml version="1.0" encoding="utf-8"?>
<ds:datastoreItem xmlns:ds="http://schemas.openxmlformats.org/officeDocument/2006/customXml" ds:itemID="{C2823B2E-5DF7-4965-8CF8-D9AEC67ACD05}">
  <ds:schemaRefs>
    <ds:schemaRef ds:uri="http://schemas.microsoft.com/VisualStudio/2011/storyboarding/control"/>
  </ds:schemaRefs>
</ds:datastoreItem>
</file>

<file path=customXml/itemProps43.xml><?xml version="1.0" encoding="utf-8"?>
<ds:datastoreItem xmlns:ds="http://schemas.openxmlformats.org/officeDocument/2006/customXml" ds:itemID="{8927C039-AD6A-4607-B634-01A873DAD05F}">
  <ds:schemaRefs>
    <ds:schemaRef ds:uri="http://schemas.microsoft.com/VisualStudio/2011/storyboarding/control"/>
  </ds:schemaRefs>
</ds:datastoreItem>
</file>

<file path=customXml/itemProps44.xml><?xml version="1.0" encoding="utf-8"?>
<ds:datastoreItem xmlns:ds="http://schemas.openxmlformats.org/officeDocument/2006/customXml" ds:itemID="{D710177B-3CDA-40E3-A6A8-007D9A5C3894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8F639F4C-125E-4291-A8F8-35F7EE423E1B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E1A5A9A2-4087-4006-A896-1690C6E3C304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1B359B8F-92BA-4457-8291-25E8C569A725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3013F1DD-C0B8-449F-994E-E745B39AF4DC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F2024711-8D30-44BE-8223-D5271E701083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1726</Words>
  <Application>Microsoft Office PowerPoint</Application>
  <PresentationFormat>On-screen Show (4:3)</PresentationFormat>
  <Paragraphs>733</Paragraphs>
  <Slides>53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Larissa</vt:lpstr>
      <vt:lpstr>Garbage Collection</vt:lpstr>
      <vt:lpstr>Garbage Collection in .net </vt:lpstr>
      <vt:lpstr>PowerPoint Presentation</vt:lpstr>
      <vt:lpstr>PowerPoint Presentation</vt:lpstr>
      <vt:lpstr>Quick Reminder</vt:lpstr>
      <vt:lpstr>PowerPoint Presentation</vt:lpstr>
      <vt:lpstr>The CLR evolved</vt:lpstr>
      <vt:lpstr>Value vs. Reference Types</vt:lpstr>
      <vt:lpstr>Value Types Demo</vt:lpstr>
      <vt:lpstr>PowerPoint Presentation</vt:lpstr>
      <vt:lpstr>SOH</vt:lpstr>
      <vt:lpstr>Small Object Heap (SOH)</vt:lpstr>
      <vt:lpstr>SOH</vt:lpstr>
      <vt:lpstr>object = null;</vt:lpstr>
      <vt:lpstr>PowerPoint Presentation</vt:lpstr>
      <vt:lpstr>Weak - References</vt:lpstr>
      <vt:lpstr>PowerPoint Presentation</vt:lpstr>
      <vt:lpstr>PowerPoint Presentation</vt:lpstr>
      <vt:lpstr>Generational Garbage Collector</vt:lpstr>
      <vt:lpstr>PowerPoint Presentation</vt:lpstr>
      <vt:lpstr>Gen 0 Garbage Collection</vt:lpstr>
      <vt:lpstr>Gen 1 Garbage Collection</vt:lpstr>
      <vt:lpstr>Gen 2 Garbage Collection</vt:lpstr>
      <vt:lpstr>Thresholds</vt:lpstr>
      <vt:lpstr>Demo generations</vt:lpstr>
      <vt:lpstr>PowerPoint Presentation</vt:lpstr>
      <vt:lpstr>PowerPoint Presentation</vt:lpstr>
      <vt:lpstr>PowerPoint Presentation</vt:lpstr>
      <vt:lpstr>Tools</vt:lpstr>
      <vt:lpstr>Temporäre Objekte</vt:lpstr>
      <vt:lpstr>Generational Garbage Collector</vt:lpstr>
      <vt:lpstr>Evil Finalizer</vt:lpstr>
      <vt:lpstr>Evil Finalizer (SOH)</vt:lpstr>
      <vt:lpstr>Evil Finalizer (SOH)</vt:lpstr>
      <vt:lpstr>Evil Finalizer DEMO</vt:lpstr>
      <vt:lpstr>PowerPoint Presentation</vt:lpstr>
      <vt:lpstr>Large Object Heap (LOH)</vt:lpstr>
      <vt:lpstr>Large Object Heap</vt:lpstr>
      <vt:lpstr>Large Object Heap</vt:lpstr>
      <vt:lpstr>Large Object Heap</vt:lpstr>
      <vt:lpstr>PowerPoint Presentation</vt:lpstr>
      <vt:lpstr>PowerPoint Presentation</vt:lpstr>
      <vt:lpstr>PowerPoint Presentation</vt:lpstr>
      <vt:lpstr>CLR 2</vt:lpstr>
      <vt:lpstr>CLR</vt:lpstr>
      <vt:lpstr>CLR 4 Client + CLR 4.5 Server Background (Async) GC replaces Concurrent GC</vt:lpstr>
      <vt:lpstr>Garbage Collector Notifications in .net 4.0</vt:lpstr>
      <vt:lpstr>Was gibts neues in GC Iteration 4</vt:lpstr>
      <vt:lpstr>PowerPoint Presentation</vt:lpstr>
      <vt:lpstr>PowerPoint Presentation</vt:lpstr>
      <vt:lpstr>PowerPoint Presentation</vt:lpstr>
      <vt:lpstr>Ihr Feedback ist uns wichtig</vt:lpstr>
      <vt:lpstr>Vielen Dank!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 Boscolo</dc:creator>
  <cp:lastModifiedBy>Patric Boscolo</cp:lastModifiedBy>
  <cp:revision>83</cp:revision>
  <dcterms:created xsi:type="dcterms:W3CDTF">2011-10-21T11:29:06Z</dcterms:created>
  <dcterms:modified xsi:type="dcterms:W3CDTF">2011-10-28T16:55:50Z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TfsStoryboard">
    <vt:bool>true</vt:bool>
  </property>
</Properties>
</file>